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1" r:id="rId3"/>
    <p:sldId id="292" r:id="rId4"/>
    <p:sldId id="293" r:id="rId5"/>
    <p:sldId id="294" r:id="rId6"/>
    <p:sldId id="275" r:id="rId7"/>
    <p:sldId id="297" r:id="rId8"/>
    <p:sldId id="295" r:id="rId9"/>
    <p:sldId id="299" r:id="rId10"/>
    <p:sldId id="332" r:id="rId11"/>
    <p:sldId id="334" r:id="rId12"/>
    <p:sldId id="336" r:id="rId13"/>
    <p:sldId id="337" r:id="rId14"/>
    <p:sldId id="338" r:id="rId15"/>
    <p:sldId id="344" r:id="rId16"/>
    <p:sldId id="340" r:id="rId17"/>
    <p:sldId id="342" r:id="rId18"/>
    <p:sldId id="298" r:id="rId19"/>
    <p:sldId id="328" r:id="rId20"/>
    <p:sldId id="329" r:id="rId21"/>
    <p:sldId id="330" r:id="rId22"/>
    <p:sldId id="270" r:id="rId23"/>
    <p:sldId id="301" r:id="rId24"/>
    <p:sldId id="318" r:id="rId25"/>
    <p:sldId id="276" r:id="rId26"/>
    <p:sldId id="277" r:id="rId27"/>
    <p:sldId id="278" r:id="rId28"/>
    <p:sldId id="282" r:id="rId29"/>
    <p:sldId id="284" r:id="rId30"/>
    <p:sldId id="285" r:id="rId31"/>
    <p:sldId id="286" r:id="rId32"/>
    <p:sldId id="287" r:id="rId33"/>
    <p:sldId id="288" r:id="rId34"/>
    <p:sldId id="279" r:id="rId35"/>
    <p:sldId id="289" r:id="rId36"/>
    <p:sldId id="280" r:id="rId37"/>
    <p:sldId id="319" r:id="rId38"/>
    <p:sldId id="326" r:id="rId39"/>
    <p:sldId id="327" r:id="rId40"/>
    <p:sldId id="323" r:id="rId41"/>
    <p:sldId id="348" r:id="rId42"/>
    <p:sldId id="349" r:id="rId43"/>
    <p:sldId id="347" r:id="rId44"/>
    <p:sldId id="321" r:id="rId45"/>
    <p:sldId id="312" r:id="rId46"/>
    <p:sldId id="313" r:id="rId47"/>
    <p:sldId id="314" r:id="rId48"/>
    <p:sldId id="315" r:id="rId49"/>
    <p:sldId id="316" r:id="rId50"/>
    <p:sldId id="317" r:id="rId51"/>
    <p:sldId id="303" r:id="rId52"/>
    <p:sldId id="386" r:id="rId53"/>
    <p:sldId id="304" r:id="rId54"/>
    <p:sldId id="306" r:id="rId55"/>
    <p:sldId id="30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9/21/2023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4.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4.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7975"/>
            <a:ext cx="9144000" cy="2131695"/>
          </a:xfrm>
        </p:spPr>
        <p:txBody>
          <a:bodyPr>
            <a:normAutofit fontScale="90000"/>
          </a:bodyPr>
          <a:lstStyle/>
          <a:p>
            <a:r>
              <a:rPr lang="en-IN" altLang="en-US" b="1" dirty="0"/>
              <a:t>Advanced Extensible </a:t>
            </a:r>
            <a:br>
              <a:rPr lang="en-IN" altLang="en-US" b="1" dirty="0"/>
            </a:br>
            <a:br>
              <a:rPr lang="en-IN" altLang="en-US" b="1" dirty="0"/>
            </a:br>
            <a:r>
              <a:rPr lang="en-IN" altLang="en-US" b="1" dirty="0"/>
              <a:t>Interface(AXI)</a:t>
            </a:r>
          </a:p>
        </p:txBody>
      </p:sp>
      <p:sp>
        <p:nvSpPr>
          <p:cNvPr id="3" name="Subtitle 2"/>
          <p:cNvSpPr>
            <a:spLocks noGrp="1"/>
          </p:cNvSpPr>
          <p:nvPr>
            <p:ph type="subTitle" idx="1"/>
          </p:nvPr>
        </p:nvSpPr>
        <p:spPr>
          <a:xfrm>
            <a:off x="1524000" y="2063115"/>
            <a:ext cx="9144000" cy="2847975"/>
          </a:xfrm>
        </p:spPr>
        <p:txBody>
          <a:bodyPr/>
          <a:lstStyle/>
          <a:p>
            <a:endParaRPr lang="en-US"/>
          </a:p>
          <a:p>
            <a:endParaRPr lang="en-US"/>
          </a:p>
        </p:txBody>
      </p:sp>
      <p:sp>
        <p:nvSpPr>
          <p:cNvPr id="4" name="Text Box 3"/>
          <p:cNvSpPr txBox="1"/>
          <p:nvPr/>
        </p:nvSpPr>
        <p:spPr>
          <a:xfrm>
            <a:off x="7725410" y="4598035"/>
            <a:ext cx="2734945" cy="829945"/>
          </a:xfrm>
          <a:prstGeom prst="rect">
            <a:avLst/>
          </a:prstGeom>
          <a:noFill/>
        </p:spPr>
        <p:txBody>
          <a:bodyPr wrap="square" rtlCol="0">
            <a:spAutoFit/>
          </a:bodyPr>
          <a:lstStyle/>
          <a:p>
            <a:r>
              <a:rPr lang="en-IN" altLang="en-US"/>
              <a:t>                      </a:t>
            </a:r>
            <a:r>
              <a:rPr lang="en-IN" altLang="en-US" sz="2400"/>
              <a:t>By </a:t>
            </a:r>
          </a:p>
          <a:p>
            <a:r>
              <a:rPr lang="en-IN" altLang="en-US" sz="2400"/>
              <a:t>Bommineni Nikhitha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21266" r="2051" b="14680"/>
          <a:stretch>
            <a:fillRect/>
          </a:stretch>
        </p:blipFill>
        <p:spPr>
          <a:xfrm>
            <a:off x="284480" y="227965"/>
            <a:ext cx="11629390" cy="64128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9861" b="21880"/>
          <a:stretch>
            <a:fillRect/>
          </a:stretch>
        </p:blipFill>
        <p:spPr>
          <a:xfrm>
            <a:off x="144780" y="108585"/>
            <a:ext cx="11815445" cy="65754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rcRect t="21236" b="36966"/>
          <a:stretch>
            <a:fillRect/>
          </a:stretch>
        </p:blipFill>
        <p:spPr>
          <a:xfrm>
            <a:off x="367665" y="365125"/>
            <a:ext cx="11258550" cy="59493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1209"/>
          <a:stretch>
            <a:fillRect/>
          </a:stretch>
        </p:blipFill>
        <p:spPr>
          <a:xfrm>
            <a:off x="203200" y="204470"/>
            <a:ext cx="11741150" cy="6361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0528"/>
          <a:stretch>
            <a:fillRect/>
          </a:stretch>
        </p:blipFill>
        <p:spPr>
          <a:xfrm>
            <a:off x="173990" y="189230"/>
            <a:ext cx="11887200" cy="6464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782320"/>
          </a:xfrm>
        </p:spPr>
        <p:txBody>
          <a:bodyPr/>
          <a:lstStyle/>
          <a:p>
            <a:r>
              <a:rPr lang="en-IN" altLang="en-US" b="1"/>
              <a:t>                 Write Burst Transaction</a:t>
            </a:r>
          </a:p>
        </p:txBody>
      </p:sp>
      <p:pic>
        <p:nvPicPr>
          <p:cNvPr id="4" name="Content Placeholder 3"/>
          <p:cNvPicPr>
            <a:picLocks noGrp="1" noChangeAspect="1"/>
          </p:cNvPicPr>
          <p:nvPr>
            <p:ph idx="1"/>
          </p:nvPr>
        </p:nvPicPr>
        <p:blipFill>
          <a:blip r:embed="rId2"/>
          <a:srcRect l="12668" t="20051" r="12479"/>
          <a:stretch>
            <a:fillRect/>
          </a:stretch>
        </p:blipFill>
        <p:spPr>
          <a:xfrm>
            <a:off x="429895" y="1419225"/>
            <a:ext cx="11269980" cy="5102225"/>
          </a:xfrm>
          <a:prstGeom prst="rect">
            <a:avLst/>
          </a:prstGeom>
        </p:spPr>
      </p:pic>
      <p:cxnSp>
        <p:nvCxnSpPr>
          <p:cNvPr id="3" name="Straight Connector 2"/>
          <p:cNvCxnSpPr/>
          <p:nvPr/>
        </p:nvCxnSpPr>
        <p:spPr>
          <a:xfrm>
            <a:off x="586740" y="975995"/>
            <a:ext cx="11124565" cy="6223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70" y="635"/>
            <a:ext cx="10515600" cy="1114425"/>
          </a:xfrm>
        </p:spPr>
        <p:txBody>
          <a:bodyPr/>
          <a:lstStyle/>
          <a:p>
            <a:r>
              <a:rPr lang="en-IN" altLang="en-US"/>
              <a:t>             </a:t>
            </a:r>
            <a:r>
              <a:rPr lang="en-IN" altLang="en-US" b="1"/>
              <a:t>Read Burst Transaction</a:t>
            </a:r>
            <a:r>
              <a:rPr lang="en-IN" altLang="en-US"/>
              <a:t> </a:t>
            </a:r>
          </a:p>
        </p:txBody>
      </p:sp>
      <p:pic>
        <p:nvPicPr>
          <p:cNvPr id="4" name="Content Placeholder 3"/>
          <p:cNvPicPr>
            <a:picLocks noGrp="1" noChangeAspect="1"/>
          </p:cNvPicPr>
          <p:nvPr>
            <p:ph idx="1"/>
          </p:nvPr>
        </p:nvPicPr>
        <p:blipFill>
          <a:blip r:embed="rId2"/>
          <a:srcRect l="12533" t="20709" r="12750"/>
          <a:stretch>
            <a:fillRect/>
          </a:stretch>
        </p:blipFill>
        <p:spPr>
          <a:xfrm>
            <a:off x="295275" y="1326515"/>
            <a:ext cx="11600815" cy="5316855"/>
          </a:xfrm>
          <a:prstGeom prst="rect">
            <a:avLst/>
          </a:prstGeom>
        </p:spPr>
      </p:pic>
      <p:cxnSp>
        <p:nvCxnSpPr>
          <p:cNvPr id="3" name="Straight Connector 2"/>
          <p:cNvCxnSpPr/>
          <p:nvPr/>
        </p:nvCxnSpPr>
        <p:spPr>
          <a:xfrm>
            <a:off x="447675" y="1022350"/>
            <a:ext cx="11047095" cy="4635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365" cy="1132840"/>
          </a:xfrm>
        </p:spPr>
        <p:txBody>
          <a:bodyPr/>
          <a:lstStyle/>
          <a:p>
            <a:r>
              <a:rPr lang="en-IN" altLang="en-US"/>
              <a:t>                  </a:t>
            </a:r>
            <a:r>
              <a:rPr lang="en-IN" altLang="en-US" b="1"/>
              <a:t>  </a:t>
            </a:r>
            <a:r>
              <a:rPr lang="en-US" altLang="en-IN" b="1"/>
              <a:t> </a:t>
            </a:r>
            <a:r>
              <a:rPr lang="en-IN" altLang="en-US" b="1"/>
              <a:t>Overlapping Read Burst</a:t>
            </a:r>
          </a:p>
        </p:txBody>
      </p:sp>
      <p:pic>
        <p:nvPicPr>
          <p:cNvPr id="4" name="Content Placeholder 3"/>
          <p:cNvPicPr>
            <a:picLocks noGrp="1" noChangeAspect="1"/>
          </p:cNvPicPr>
          <p:nvPr>
            <p:ph idx="1"/>
          </p:nvPr>
        </p:nvPicPr>
        <p:blipFill>
          <a:blip r:embed="rId2"/>
          <a:srcRect l="12832" t="21509" r="12794"/>
          <a:stretch>
            <a:fillRect/>
          </a:stretch>
        </p:blipFill>
        <p:spPr>
          <a:xfrm>
            <a:off x="219075" y="1132205"/>
            <a:ext cx="11721465" cy="5542915"/>
          </a:xfrm>
          <a:prstGeom prst="rect">
            <a:avLst/>
          </a:prstGeom>
        </p:spPr>
      </p:pic>
      <p:cxnSp>
        <p:nvCxnSpPr>
          <p:cNvPr id="3" name="Straight Connector 2"/>
          <p:cNvCxnSpPr/>
          <p:nvPr/>
        </p:nvCxnSpPr>
        <p:spPr>
          <a:xfrm>
            <a:off x="633730" y="960755"/>
            <a:ext cx="11046460" cy="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735"/>
            <a:ext cx="10515600" cy="1267460"/>
          </a:xfrm>
        </p:spPr>
        <p:txBody>
          <a:bodyPr/>
          <a:lstStyle/>
          <a:p>
            <a:r>
              <a:rPr lang="en-IN" altLang="en-US" b="1"/>
              <a:t>      AXI Burst- Start Address of the Burst</a:t>
            </a:r>
          </a:p>
        </p:txBody>
      </p:sp>
      <p:pic>
        <p:nvPicPr>
          <p:cNvPr id="6" name="Content Placeholder 5"/>
          <p:cNvPicPr>
            <a:picLocks noGrp="1" noChangeAspect="1"/>
          </p:cNvPicPr>
          <p:nvPr>
            <p:ph idx="1"/>
          </p:nvPr>
        </p:nvPicPr>
        <p:blipFill>
          <a:blip r:embed="rId2"/>
          <a:stretch>
            <a:fillRect/>
          </a:stretch>
        </p:blipFill>
        <p:spPr>
          <a:xfrm>
            <a:off x="2888615" y="1562735"/>
            <a:ext cx="6394450" cy="1795145"/>
          </a:xfrm>
          <a:prstGeom prst="rect">
            <a:avLst/>
          </a:prstGeom>
        </p:spPr>
      </p:pic>
      <p:sp>
        <p:nvSpPr>
          <p:cNvPr id="4" name="Text Box 3"/>
          <p:cNvSpPr txBox="1"/>
          <p:nvPr/>
        </p:nvSpPr>
        <p:spPr>
          <a:xfrm>
            <a:off x="955040" y="3613785"/>
            <a:ext cx="9455150" cy="2581910"/>
          </a:xfrm>
          <a:prstGeom prst="rect">
            <a:avLst/>
          </a:prstGeom>
          <a:noFill/>
        </p:spPr>
        <p:txBody>
          <a:bodyPr wrap="square" rtlCol="0">
            <a:noAutofit/>
          </a:bodyPr>
          <a:lstStyle/>
          <a:p>
            <a:pPr marL="12065" algn="l">
              <a:lnSpc>
                <a:spcPct val="100000"/>
              </a:lnSpc>
              <a:spcBef>
                <a:spcPts val="245"/>
              </a:spcBef>
              <a:tabLst>
                <a:tab pos="353695" algn="l"/>
                <a:tab pos="354330" algn="l"/>
              </a:tabLst>
            </a:pPr>
            <a:r>
              <a:rPr lang="en-US" sz="2000" spc="-5" dirty="0">
                <a:latin typeface="Times New Roman" panose="02020603050405020304" charset="0"/>
                <a:cs typeface="Times New Roman" panose="02020603050405020304" charset="0"/>
                <a:sym typeface="+mn-ea"/>
              </a:rPr>
              <a:t>Separation</a:t>
            </a:r>
            <a:r>
              <a:rPr lang="en-US" sz="2000" spc="2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of address</a:t>
            </a:r>
            <a:r>
              <a:rPr lang="en-US" sz="2000" spc="1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and</a:t>
            </a:r>
            <a:r>
              <a:rPr lang="en-US" sz="2000" dirty="0">
                <a:latin typeface="Times New Roman" panose="02020603050405020304" charset="0"/>
                <a:cs typeface="Times New Roman" panose="02020603050405020304" charset="0"/>
                <a:sym typeface="+mn-ea"/>
              </a:rPr>
              <a:t> data</a:t>
            </a:r>
            <a:r>
              <a:rPr lang="en-US" sz="2000" spc="15"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channel</a:t>
            </a:r>
            <a:endParaRPr lang="en-US" sz="2000" dirty="0">
              <a:latin typeface="Times New Roman" panose="02020603050405020304" charset="0"/>
              <a:cs typeface="Times New Roman" panose="02020603050405020304" charset="0"/>
            </a:endParaRPr>
          </a:p>
          <a:p>
            <a:pPr marL="754380" lvl="1" indent="-285115" algn="l">
              <a:lnSpc>
                <a:spcPct val="100000"/>
              </a:lnSpc>
              <a:spcBef>
                <a:spcPts val="615"/>
              </a:spcBef>
              <a:buFont typeface="Wingdings" panose="05000000000000000000"/>
              <a:buChar char=""/>
              <a:tabLst>
                <a:tab pos="754380" algn="l"/>
                <a:tab pos="755015" algn="l"/>
              </a:tabLst>
            </a:pPr>
            <a:r>
              <a:rPr lang="en-US" sz="2000" spc="-5" dirty="0">
                <a:latin typeface="Times New Roman" panose="02020603050405020304" charset="0"/>
                <a:cs typeface="Times New Roman" panose="02020603050405020304" charset="0"/>
                <a:sym typeface="+mn-ea"/>
              </a:rPr>
              <a:t>Master</a:t>
            </a:r>
            <a:r>
              <a:rPr lang="en-US" sz="200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provides</a:t>
            </a:r>
            <a:r>
              <a:rPr lang="en-US" sz="2000" spc="5" dirty="0">
                <a:latin typeface="Times New Roman" panose="02020603050405020304" charset="0"/>
                <a:cs typeface="Times New Roman" panose="02020603050405020304" charset="0"/>
                <a:sym typeface="+mn-ea"/>
              </a:rPr>
              <a:t> </a:t>
            </a:r>
            <a:r>
              <a:rPr lang="en-US" sz="2000" dirty="0">
                <a:latin typeface="Times New Roman" panose="02020603050405020304" charset="0"/>
                <a:cs typeface="Times New Roman" panose="02020603050405020304" charset="0"/>
                <a:sym typeface="+mn-ea"/>
              </a:rPr>
              <a:t>the start</a:t>
            </a:r>
            <a:r>
              <a:rPr lang="en-US" sz="2000" spc="-2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address</a:t>
            </a:r>
            <a:r>
              <a:rPr lang="en-US" sz="2000" spc="15"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of</a:t>
            </a:r>
            <a:r>
              <a:rPr lang="en-US" sz="200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burst</a:t>
            </a:r>
            <a:endParaRPr lang="en-US" sz="2000" dirty="0">
              <a:latin typeface="Times New Roman" panose="02020603050405020304" charset="0"/>
              <a:cs typeface="Times New Roman" panose="02020603050405020304" charset="0"/>
            </a:endParaRPr>
          </a:p>
          <a:p>
            <a:pPr marL="754380" marR="5080" lvl="1" indent="-285115" algn="l">
              <a:lnSpc>
                <a:spcPct val="100000"/>
              </a:lnSpc>
              <a:spcBef>
                <a:spcPts val="600"/>
              </a:spcBef>
              <a:buFont typeface="Wingdings" panose="05000000000000000000"/>
              <a:buChar char=""/>
              <a:tabLst>
                <a:tab pos="754380" algn="l"/>
                <a:tab pos="755015" algn="l"/>
              </a:tabLst>
            </a:pPr>
            <a:r>
              <a:rPr lang="en-US" sz="2000" spc="-5" dirty="0">
                <a:latin typeface="Times New Roman" panose="02020603050405020304" charset="0"/>
                <a:cs typeface="Times New Roman" panose="02020603050405020304" charset="0"/>
                <a:sym typeface="+mn-ea"/>
              </a:rPr>
              <a:t>Slave</a:t>
            </a:r>
            <a:r>
              <a:rPr lang="en-US" sz="2000" spc="1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needs</a:t>
            </a:r>
            <a:r>
              <a:rPr lang="en-US" sz="2000" spc="15" dirty="0">
                <a:latin typeface="Times New Roman" panose="02020603050405020304" charset="0"/>
                <a:cs typeface="Times New Roman" panose="02020603050405020304" charset="0"/>
                <a:sym typeface="+mn-ea"/>
              </a:rPr>
              <a:t> </a:t>
            </a:r>
            <a:r>
              <a:rPr lang="en-US" sz="2000" dirty="0">
                <a:latin typeface="Times New Roman" panose="02020603050405020304" charset="0"/>
                <a:cs typeface="Times New Roman" panose="02020603050405020304" charset="0"/>
                <a:sym typeface="+mn-ea"/>
              </a:rPr>
              <a:t>to </a:t>
            </a:r>
            <a:r>
              <a:rPr lang="en-US" sz="2000" spc="-5" dirty="0">
                <a:latin typeface="Times New Roman" panose="02020603050405020304" charset="0"/>
                <a:cs typeface="Times New Roman" panose="02020603050405020304" charset="0"/>
                <a:sym typeface="+mn-ea"/>
              </a:rPr>
              <a:t>generate</a:t>
            </a:r>
            <a:r>
              <a:rPr lang="en-US" sz="2000" spc="2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the</a:t>
            </a:r>
            <a:r>
              <a:rPr lang="en-US" sz="2000" spc="-1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remaining</a:t>
            </a:r>
            <a:r>
              <a:rPr lang="en-US" sz="2000" spc="4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addresses </a:t>
            </a:r>
            <a:r>
              <a:rPr lang="en-US" sz="2000" spc="-655"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based</a:t>
            </a:r>
            <a:r>
              <a:rPr lang="en-US" sz="2000" spc="5" dirty="0">
                <a:latin typeface="Times New Roman" panose="02020603050405020304" charset="0"/>
                <a:cs typeface="Times New Roman" panose="02020603050405020304" charset="0"/>
                <a:sym typeface="+mn-ea"/>
              </a:rPr>
              <a:t> </a:t>
            </a:r>
            <a:r>
              <a:rPr lang="en-US" sz="2000" dirty="0">
                <a:latin typeface="Times New Roman" panose="02020603050405020304" charset="0"/>
                <a:cs typeface="Times New Roman" panose="02020603050405020304" charset="0"/>
                <a:sym typeface="+mn-ea"/>
              </a:rPr>
              <a:t>on</a:t>
            </a:r>
            <a:r>
              <a:rPr lang="en-US" sz="2000" spc="-15" dirty="0">
                <a:latin typeface="Times New Roman" panose="02020603050405020304" charset="0"/>
                <a:cs typeface="Times New Roman" panose="02020603050405020304" charset="0"/>
                <a:sym typeface="+mn-ea"/>
              </a:rPr>
              <a:t> </a:t>
            </a:r>
            <a:r>
              <a:rPr lang="en-US" sz="2000" dirty="0">
                <a:latin typeface="Times New Roman" panose="02020603050405020304" charset="0"/>
                <a:cs typeface="Times New Roman" panose="02020603050405020304" charset="0"/>
                <a:sym typeface="+mn-ea"/>
              </a:rPr>
              <a:t>burst type</a:t>
            </a:r>
            <a:r>
              <a:rPr lang="en-US" sz="2000" spc="-1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(FIXED,</a:t>
            </a:r>
            <a:r>
              <a:rPr lang="en-US" sz="2000" spc="-25"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INCR,</a:t>
            </a:r>
            <a:r>
              <a:rPr lang="en-US" sz="2000" dirty="0">
                <a:latin typeface="Times New Roman" panose="02020603050405020304" charset="0"/>
                <a:cs typeface="Times New Roman" panose="02020603050405020304" charset="0"/>
                <a:sym typeface="+mn-ea"/>
              </a:rPr>
              <a:t> </a:t>
            </a:r>
            <a:r>
              <a:rPr lang="en-US" sz="2000" spc="-5" dirty="0">
                <a:latin typeface="Times New Roman" panose="02020603050405020304" charset="0"/>
                <a:cs typeface="Times New Roman" panose="02020603050405020304" charset="0"/>
                <a:sym typeface="+mn-ea"/>
              </a:rPr>
              <a:t>WRAP)</a:t>
            </a:r>
          </a:p>
          <a:p>
            <a:pPr marL="754380" marR="5080" lvl="1" indent="-285115" algn="l">
              <a:lnSpc>
                <a:spcPct val="100000"/>
              </a:lnSpc>
              <a:spcBef>
                <a:spcPts val="600"/>
              </a:spcBef>
              <a:buFont typeface="Wingdings" panose="05000000000000000000"/>
              <a:buChar char=""/>
              <a:tabLst>
                <a:tab pos="754380" algn="l"/>
                <a:tab pos="755015" algn="l"/>
              </a:tabLst>
            </a:pPr>
            <a:r>
              <a:rPr lang="en-IN" altLang="en-US" sz="2000"/>
              <a:t>Reduces the address  channel utilization.</a:t>
            </a:r>
          </a:p>
        </p:txBody>
      </p:sp>
      <p:cxnSp>
        <p:nvCxnSpPr>
          <p:cNvPr id="5" name="Straight Connector 4"/>
          <p:cNvCxnSpPr/>
          <p:nvPr/>
        </p:nvCxnSpPr>
        <p:spPr>
          <a:xfrm>
            <a:off x="755015" y="1092200"/>
            <a:ext cx="10598785" cy="4635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0"/>
            <a:ext cx="10515600" cy="1137920"/>
          </a:xfrm>
        </p:spPr>
        <p:txBody>
          <a:bodyPr/>
          <a:lstStyle/>
          <a:p>
            <a:r>
              <a:rPr lang="en-IN" altLang="en-US" b="1"/>
              <a:t>           Transaction ID Implementation</a:t>
            </a:r>
          </a:p>
        </p:txBody>
      </p:sp>
      <p:pic>
        <p:nvPicPr>
          <p:cNvPr id="4" name="object 2"/>
          <p:cNvPicPr>
            <a:picLocks noGrp="1" noChangeAspect="1"/>
          </p:cNvPicPr>
          <p:nvPr>
            <p:ph idx="1"/>
          </p:nvPr>
        </p:nvPicPr>
        <p:blipFill>
          <a:blip r:embed="rId2" cstate="print"/>
          <a:srcRect t="14227" b="2087"/>
          <a:stretch>
            <a:fillRect/>
          </a:stretch>
        </p:blipFill>
        <p:spPr>
          <a:xfrm>
            <a:off x="706755" y="1350645"/>
            <a:ext cx="10881360" cy="5097145"/>
          </a:xfrm>
          <a:prstGeom prst="rect">
            <a:avLst/>
          </a:prstGeom>
        </p:spPr>
      </p:pic>
      <p:cxnSp>
        <p:nvCxnSpPr>
          <p:cNvPr id="5" name="Straight Connector 4"/>
          <p:cNvCxnSpPr/>
          <p:nvPr/>
        </p:nvCxnSpPr>
        <p:spPr>
          <a:xfrm>
            <a:off x="798830" y="991870"/>
            <a:ext cx="10788650" cy="4000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60"/>
            <a:ext cx="10515600" cy="1085215"/>
          </a:xfrm>
        </p:spPr>
        <p:txBody>
          <a:bodyPr/>
          <a:lstStyle/>
          <a:p>
            <a:r>
              <a:rPr lang="en-US" altLang="en-IN" b="1"/>
              <a:t>                   </a:t>
            </a:r>
            <a:r>
              <a:rPr lang="en-IN" altLang="en-US" b="1"/>
              <a:t>Evolution of AMBA</a:t>
            </a:r>
          </a:p>
        </p:txBody>
      </p:sp>
      <p:pic>
        <p:nvPicPr>
          <p:cNvPr id="100" name="Content Placeholder 99"/>
          <p:cNvPicPr>
            <a:picLocks noGrp="1" noChangeAspect="1"/>
          </p:cNvPicPr>
          <p:nvPr>
            <p:ph idx="1"/>
          </p:nvPr>
        </p:nvPicPr>
        <p:blipFill>
          <a:blip r:embed="rId2"/>
          <a:stretch>
            <a:fillRect/>
          </a:stretch>
        </p:blipFill>
        <p:spPr>
          <a:xfrm>
            <a:off x="460375" y="1382395"/>
            <a:ext cx="11452225" cy="5301615"/>
          </a:xfrm>
          <a:prstGeom prst="rect">
            <a:avLst/>
          </a:prstGeom>
          <a:noFill/>
          <a:ln w="9525">
            <a:noFill/>
          </a:ln>
        </p:spPr>
      </p:pic>
      <p:cxnSp>
        <p:nvCxnSpPr>
          <p:cNvPr id="4" name="Straight Connector 3"/>
          <p:cNvCxnSpPr/>
          <p:nvPr/>
        </p:nvCxnSpPr>
        <p:spPr>
          <a:xfrm>
            <a:off x="608965" y="1006475"/>
            <a:ext cx="11089640" cy="4318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645" y="-42545"/>
            <a:ext cx="10515600" cy="1252855"/>
          </a:xfrm>
        </p:spPr>
        <p:txBody>
          <a:bodyPr/>
          <a:lstStyle/>
          <a:p>
            <a:r>
              <a:rPr lang="en-IN" altLang="en-US"/>
              <a:t>           </a:t>
            </a:r>
            <a:r>
              <a:rPr lang="en-IN" altLang="en-US" b="1"/>
              <a:t>  </a:t>
            </a:r>
            <a:r>
              <a:rPr lang="en-US" altLang="en-IN" b="1"/>
              <a:t> Multiple </a:t>
            </a:r>
            <a:r>
              <a:rPr lang="en-IN" altLang="en-US" b="1"/>
              <a:t>Outstanding</a:t>
            </a:r>
            <a:r>
              <a:rPr lang="en-US" altLang="en-IN" b="1"/>
              <a:t> Address</a:t>
            </a:r>
          </a:p>
        </p:txBody>
      </p:sp>
      <p:pic>
        <p:nvPicPr>
          <p:cNvPr id="7" name="Content Placeholder 3"/>
          <p:cNvPicPr>
            <a:picLocks noGrp="1" noChangeAspect="1"/>
          </p:cNvPicPr>
          <p:nvPr>
            <p:ph idx="1"/>
          </p:nvPr>
        </p:nvPicPr>
        <p:blipFill>
          <a:blip r:embed="rId2"/>
          <a:srcRect l="4184" t="28776" r="10723" b="45061"/>
          <a:stretch>
            <a:fillRect/>
          </a:stretch>
        </p:blipFill>
        <p:spPr>
          <a:xfrm>
            <a:off x="1537970" y="1447165"/>
            <a:ext cx="9025255" cy="2233930"/>
          </a:xfrm>
          <a:prstGeom prst="rect">
            <a:avLst/>
          </a:prstGeom>
        </p:spPr>
      </p:pic>
      <p:sp>
        <p:nvSpPr>
          <p:cNvPr id="8" name="Text Box 7"/>
          <p:cNvSpPr txBox="1"/>
          <p:nvPr/>
        </p:nvSpPr>
        <p:spPr>
          <a:xfrm>
            <a:off x="1188085" y="4120515"/>
            <a:ext cx="9769475" cy="2462530"/>
          </a:xfrm>
          <a:prstGeom prst="rect">
            <a:avLst/>
          </a:prstGeom>
          <a:noFill/>
        </p:spPr>
        <p:txBody>
          <a:bodyPr wrap="square" rtlCol="0">
            <a:noAutofit/>
          </a:bodyPr>
          <a:lstStyle/>
          <a:p>
            <a:pPr marL="285750" indent="-285750">
              <a:buFont typeface="Arial" panose="020B0604020202020204" pitchFamily="34" charset="0"/>
              <a:buChar char="•"/>
            </a:pPr>
            <a:r>
              <a:rPr lang="en-IN" altLang="en-US" sz="2000"/>
              <a:t>Decouple the fixed links between address and data</a:t>
            </a:r>
          </a:p>
          <a:p>
            <a:r>
              <a:rPr lang="en-IN" altLang="en-US" sz="2000"/>
              <a:t> </a:t>
            </a:r>
          </a:p>
          <a:p>
            <a:pPr marL="285750" indent="-285750">
              <a:buFont typeface="Arial" panose="020B0604020202020204" pitchFamily="34" charset="0"/>
              <a:buChar char="•"/>
            </a:pPr>
            <a:r>
              <a:rPr lang="en-IN" altLang="en-US" sz="2000"/>
              <a:t>Enable parallel processing of transactions.</a:t>
            </a:r>
          </a:p>
          <a:p>
            <a:endParaRPr lang="en-IN" altLang="en-US" sz="2000"/>
          </a:p>
          <a:p>
            <a:pPr marL="285750" indent="-285750">
              <a:buFont typeface="Arial" panose="020B0604020202020204" pitchFamily="34" charset="0"/>
              <a:buChar char="•"/>
            </a:pPr>
            <a:r>
              <a:rPr lang="en-US" altLang="en-IN" sz="2000"/>
              <a:t>Outstanding Transactions are the transactions /request for which response has not received yet.</a:t>
            </a:r>
            <a:endParaRPr lang="en-IN" altLang="en-US" sz="2000"/>
          </a:p>
          <a:p>
            <a:endParaRPr lang="en-IN" altLang="en-US" sz="2000"/>
          </a:p>
        </p:txBody>
      </p:sp>
      <p:cxnSp>
        <p:nvCxnSpPr>
          <p:cNvPr id="9" name="Straight Connector 8"/>
          <p:cNvCxnSpPr/>
          <p:nvPr/>
        </p:nvCxnSpPr>
        <p:spPr>
          <a:xfrm>
            <a:off x="795020" y="991235"/>
            <a:ext cx="10699115" cy="1587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35" y="0"/>
            <a:ext cx="10515600" cy="1160145"/>
          </a:xfrm>
        </p:spPr>
        <p:txBody>
          <a:bodyPr/>
          <a:lstStyle/>
          <a:p>
            <a:r>
              <a:rPr lang="en-IN" altLang="en-US"/>
              <a:t>               </a:t>
            </a:r>
            <a:r>
              <a:rPr lang="en-US" altLang="en-IN"/>
              <a:t>   </a:t>
            </a:r>
            <a:r>
              <a:rPr lang="en-IN" altLang="en-US"/>
              <a:t> </a:t>
            </a:r>
            <a:r>
              <a:rPr lang="en-IN" altLang="en-US" b="1"/>
              <a:t>Out-of-order </a:t>
            </a:r>
            <a:r>
              <a:rPr lang="en-US" altLang="en-IN" b="1"/>
              <a:t>Address</a:t>
            </a:r>
          </a:p>
        </p:txBody>
      </p:sp>
      <p:pic>
        <p:nvPicPr>
          <p:cNvPr id="17" name="Content Placeholder 16"/>
          <p:cNvPicPr>
            <a:picLocks noGrp="1" noChangeAspect="1"/>
          </p:cNvPicPr>
          <p:nvPr>
            <p:ph idx="1"/>
          </p:nvPr>
        </p:nvPicPr>
        <p:blipFill>
          <a:blip r:embed="rId2"/>
          <a:stretch>
            <a:fillRect/>
          </a:stretch>
        </p:blipFill>
        <p:spPr>
          <a:xfrm>
            <a:off x="1852930" y="1160780"/>
            <a:ext cx="8486140" cy="1390015"/>
          </a:xfrm>
          <a:prstGeom prst="rect">
            <a:avLst/>
          </a:prstGeom>
        </p:spPr>
      </p:pic>
      <p:sp>
        <p:nvSpPr>
          <p:cNvPr id="4" name="Text Box 3"/>
          <p:cNvSpPr txBox="1"/>
          <p:nvPr/>
        </p:nvSpPr>
        <p:spPr>
          <a:xfrm>
            <a:off x="318135" y="2686685"/>
            <a:ext cx="11212195" cy="4025900"/>
          </a:xfrm>
          <a:prstGeom prst="rect">
            <a:avLst/>
          </a:prstGeom>
          <a:noFill/>
        </p:spPr>
        <p:txBody>
          <a:bodyPr wrap="square" rtlCol="0">
            <a:noAutofit/>
          </a:bodyPr>
          <a:lstStyle/>
          <a:p>
            <a:pPr marL="355600" indent="-343535" algn="l">
              <a:lnSpc>
                <a:spcPct val="100000"/>
              </a:lnSpc>
              <a:spcBef>
                <a:spcPts val="605"/>
              </a:spcBef>
              <a:buFont typeface="Wingdings" panose="05000000000000000000"/>
              <a:buChar char=""/>
              <a:tabLst>
                <a:tab pos="355600" algn="l"/>
                <a:tab pos="356235" algn="l"/>
              </a:tabLst>
            </a:pPr>
            <a:r>
              <a:rPr spc="-50" dirty="0">
                <a:latin typeface="Trebuchet MS" panose="020B0603020202020204"/>
                <a:cs typeface="Trebuchet MS" panose="020B0603020202020204"/>
                <a:sym typeface="+mn-ea"/>
              </a:rPr>
              <a:t>Ordering </a:t>
            </a:r>
            <a:r>
              <a:rPr spc="-135" dirty="0">
                <a:latin typeface="Trebuchet MS" panose="020B0603020202020204"/>
                <a:cs typeface="Trebuchet MS" panose="020B0603020202020204"/>
                <a:sym typeface="+mn-ea"/>
              </a:rPr>
              <a:t>by </a:t>
            </a:r>
            <a:r>
              <a:rPr spc="-110" dirty="0">
                <a:latin typeface="Trebuchet MS" panose="020B0603020202020204"/>
                <a:cs typeface="Trebuchet MS" panose="020B0603020202020204"/>
                <a:sym typeface="+mn-ea"/>
              </a:rPr>
              <a:t>transaction</a:t>
            </a:r>
            <a:r>
              <a:rPr spc="-190" dirty="0">
                <a:latin typeface="Trebuchet MS" panose="020B0603020202020204"/>
                <a:cs typeface="Trebuchet MS" panose="020B0603020202020204"/>
                <a:sym typeface="+mn-ea"/>
              </a:rPr>
              <a:t> </a:t>
            </a:r>
            <a:r>
              <a:rPr spc="130" dirty="0">
                <a:latin typeface="Trebuchet MS" panose="020B0603020202020204"/>
                <a:cs typeface="Trebuchet MS" panose="020B0603020202020204"/>
                <a:sym typeface="+mn-ea"/>
              </a:rPr>
              <a:t>ID</a:t>
            </a:r>
            <a:endParaRPr dirty="0">
              <a:latin typeface="Trebuchet MS" panose="020B0603020202020204"/>
              <a:cs typeface="Trebuchet MS" panose="020B0603020202020204"/>
            </a:endParaRPr>
          </a:p>
          <a:p>
            <a:pPr marL="756285" lvl="1" indent="-286385" algn="l">
              <a:lnSpc>
                <a:spcPct val="100000"/>
              </a:lnSpc>
              <a:spcBef>
                <a:spcPts val="450"/>
              </a:spcBef>
              <a:buChar char="–"/>
              <a:tabLst>
                <a:tab pos="755650" algn="l"/>
                <a:tab pos="756285" algn="l"/>
              </a:tabLst>
            </a:pPr>
            <a:r>
              <a:rPr spc="-145" dirty="0">
                <a:latin typeface="Trebuchet MS" panose="020B0603020202020204"/>
                <a:cs typeface="Trebuchet MS" panose="020B0603020202020204"/>
                <a:sym typeface="+mn-ea"/>
              </a:rPr>
              <a:t>Slave</a:t>
            </a:r>
            <a:r>
              <a:rPr spc="-70" dirty="0">
                <a:latin typeface="Trebuchet MS" panose="020B0603020202020204"/>
                <a:cs typeface="Trebuchet MS" panose="020B0603020202020204"/>
                <a:sym typeface="+mn-ea"/>
              </a:rPr>
              <a:t> </a:t>
            </a:r>
            <a:r>
              <a:rPr spc="-110" dirty="0">
                <a:latin typeface="Trebuchet MS" panose="020B0603020202020204"/>
                <a:cs typeface="Trebuchet MS" panose="020B0603020202020204"/>
                <a:sym typeface="+mn-ea"/>
              </a:rPr>
              <a:t>can</a:t>
            </a:r>
            <a:r>
              <a:rPr spc="-185" dirty="0">
                <a:latin typeface="Trebuchet MS" panose="020B0603020202020204"/>
                <a:cs typeface="Trebuchet MS" panose="020B0603020202020204"/>
                <a:sym typeface="+mn-ea"/>
              </a:rPr>
              <a:t> </a:t>
            </a:r>
            <a:r>
              <a:rPr spc="-100" dirty="0">
                <a:latin typeface="Trebuchet MS" panose="020B0603020202020204"/>
                <a:cs typeface="Trebuchet MS" panose="020B0603020202020204"/>
                <a:sym typeface="+mn-ea"/>
              </a:rPr>
              <a:t>handle</a:t>
            </a:r>
            <a:r>
              <a:rPr spc="-215" dirty="0">
                <a:latin typeface="Trebuchet MS" panose="020B0603020202020204"/>
                <a:cs typeface="Trebuchet MS" panose="020B0603020202020204"/>
                <a:sym typeface="+mn-ea"/>
              </a:rPr>
              <a:t> </a:t>
            </a:r>
            <a:r>
              <a:rPr spc="-130" dirty="0">
                <a:latin typeface="Trebuchet MS" panose="020B0603020202020204"/>
                <a:cs typeface="Trebuchet MS" panose="020B0603020202020204"/>
                <a:sym typeface="+mn-ea"/>
              </a:rPr>
              <a:t>data</a:t>
            </a:r>
            <a:r>
              <a:rPr spc="-110" dirty="0">
                <a:latin typeface="Trebuchet MS" panose="020B0603020202020204"/>
                <a:cs typeface="Trebuchet MS" panose="020B0603020202020204"/>
                <a:sym typeface="+mn-ea"/>
              </a:rPr>
              <a:t> </a:t>
            </a:r>
            <a:r>
              <a:rPr spc="-75" dirty="0">
                <a:latin typeface="Trebuchet MS" panose="020B0603020202020204"/>
                <a:cs typeface="Trebuchet MS" panose="020B0603020202020204"/>
                <a:sym typeface="+mn-ea"/>
              </a:rPr>
              <a:t>transfers</a:t>
            </a:r>
            <a:r>
              <a:rPr spc="-254" dirty="0">
                <a:latin typeface="Trebuchet MS" panose="020B0603020202020204"/>
                <a:cs typeface="Trebuchet MS" panose="020B0603020202020204"/>
                <a:sym typeface="+mn-ea"/>
              </a:rPr>
              <a:t> </a:t>
            </a:r>
            <a:r>
              <a:rPr spc="-100" dirty="0">
                <a:latin typeface="Trebuchet MS" panose="020B0603020202020204"/>
                <a:cs typeface="Trebuchet MS" panose="020B0603020202020204"/>
                <a:sym typeface="+mn-ea"/>
              </a:rPr>
              <a:t>with</a:t>
            </a:r>
            <a:r>
              <a:rPr spc="-105" dirty="0">
                <a:latin typeface="Trebuchet MS" panose="020B0603020202020204"/>
                <a:cs typeface="Trebuchet MS" panose="020B0603020202020204"/>
                <a:sym typeface="+mn-ea"/>
              </a:rPr>
              <a:t> </a:t>
            </a:r>
            <a:r>
              <a:rPr spc="-120" dirty="0">
                <a:latin typeface="Trebuchet MS" panose="020B0603020202020204"/>
                <a:cs typeface="Trebuchet MS" panose="020B0603020202020204"/>
                <a:sym typeface="+mn-ea"/>
              </a:rPr>
              <a:t>different</a:t>
            </a:r>
            <a:r>
              <a:rPr spc="-225" dirty="0">
                <a:latin typeface="Trebuchet MS" panose="020B0603020202020204"/>
                <a:cs typeface="Trebuchet MS" panose="020B0603020202020204"/>
                <a:sym typeface="+mn-ea"/>
              </a:rPr>
              <a:t> </a:t>
            </a:r>
            <a:r>
              <a:rPr spc="-85" dirty="0">
                <a:latin typeface="Trebuchet MS" panose="020B0603020202020204"/>
                <a:cs typeface="Trebuchet MS" panose="020B0603020202020204"/>
                <a:sym typeface="+mn-ea"/>
              </a:rPr>
              <a:t>transaction</a:t>
            </a:r>
            <a:r>
              <a:rPr spc="-260" dirty="0">
                <a:latin typeface="Trebuchet MS" panose="020B0603020202020204"/>
                <a:cs typeface="Trebuchet MS" panose="020B0603020202020204"/>
                <a:sym typeface="+mn-ea"/>
              </a:rPr>
              <a:t> </a:t>
            </a:r>
            <a:r>
              <a:rPr spc="65" dirty="0">
                <a:latin typeface="Trebuchet MS" panose="020B0603020202020204"/>
                <a:cs typeface="Trebuchet MS" panose="020B0603020202020204"/>
                <a:sym typeface="+mn-ea"/>
              </a:rPr>
              <a:t>IDs</a:t>
            </a:r>
            <a:r>
              <a:rPr spc="-100" dirty="0">
                <a:latin typeface="Trebuchet MS" panose="020B0603020202020204"/>
                <a:cs typeface="Trebuchet MS" panose="020B0603020202020204"/>
                <a:sym typeface="+mn-ea"/>
              </a:rPr>
              <a:t> </a:t>
            </a:r>
            <a:r>
              <a:rPr spc="-60" dirty="0">
                <a:latin typeface="Trebuchet MS" panose="020B0603020202020204"/>
                <a:cs typeface="Trebuchet MS" panose="020B0603020202020204"/>
                <a:sym typeface="+mn-ea"/>
              </a:rPr>
              <a:t>out-of-</a:t>
            </a:r>
            <a:r>
              <a:rPr spc="-15" dirty="0">
                <a:latin typeface="Trebuchet MS" panose="020B0603020202020204"/>
                <a:cs typeface="Trebuchet MS" panose="020B0603020202020204"/>
                <a:sym typeface="+mn-ea"/>
              </a:rPr>
              <a:t>order</a:t>
            </a:r>
            <a:r>
              <a:rPr lang="en-IN" dirty="0">
                <a:latin typeface="Trebuchet MS" panose="020B0603020202020204"/>
                <a:cs typeface="Trebuchet MS" panose="020B0603020202020204"/>
              </a:rPr>
              <a:t>.</a:t>
            </a:r>
          </a:p>
          <a:p>
            <a:pPr marL="756285" lvl="1" indent="-286385" algn="l">
              <a:lnSpc>
                <a:spcPct val="100000"/>
              </a:lnSpc>
              <a:spcBef>
                <a:spcPts val="450"/>
              </a:spcBef>
              <a:buChar char="–"/>
              <a:tabLst>
                <a:tab pos="755650" algn="l"/>
                <a:tab pos="756285" algn="l"/>
              </a:tabLst>
            </a:pPr>
            <a:r>
              <a:rPr spc="-45" dirty="0">
                <a:latin typeface="Trebuchet MS" panose="020B0603020202020204"/>
                <a:cs typeface="Trebuchet MS" panose="020B0603020202020204"/>
                <a:sym typeface="+mn-ea"/>
              </a:rPr>
              <a:t>The </a:t>
            </a:r>
            <a:r>
              <a:rPr spc="-15" dirty="0">
                <a:latin typeface="Trebuchet MS" panose="020B0603020202020204"/>
                <a:cs typeface="Trebuchet MS" panose="020B0603020202020204"/>
                <a:sym typeface="+mn-ea"/>
              </a:rPr>
              <a:t>order </a:t>
            </a:r>
            <a:r>
              <a:rPr spc="-95" dirty="0">
                <a:latin typeface="Trebuchet MS" panose="020B0603020202020204"/>
                <a:cs typeface="Trebuchet MS" panose="020B0603020202020204"/>
                <a:sym typeface="+mn-ea"/>
              </a:rPr>
              <a:t>within </a:t>
            </a:r>
            <a:r>
              <a:rPr spc="-190" dirty="0">
                <a:latin typeface="Trebuchet MS" panose="020B0603020202020204"/>
                <a:cs typeface="Trebuchet MS" panose="020B0603020202020204"/>
                <a:sym typeface="+mn-ea"/>
              </a:rPr>
              <a:t>a </a:t>
            </a:r>
            <a:r>
              <a:rPr spc="-105" dirty="0">
                <a:latin typeface="Trebuchet MS" panose="020B0603020202020204"/>
                <a:cs typeface="Trebuchet MS" panose="020B0603020202020204"/>
                <a:sym typeface="+mn-ea"/>
              </a:rPr>
              <a:t>single </a:t>
            </a:r>
            <a:r>
              <a:rPr spc="-50" dirty="0">
                <a:latin typeface="Trebuchet MS" panose="020B0603020202020204"/>
                <a:cs typeface="Trebuchet MS" panose="020B0603020202020204"/>
                <a:sym typeface="+mn-ea"/>
              </a:rPr>
              <a:t>burst </a:t>
            </a:r>
            <a:r>
              <a:rPr spc="-85" dirty="0">
                <a:latin typeface="Trebuchet MS" panose="020B0603020202020204"/>
                <a:cs typeface="Trebuchet MS" panose="020B0603020202020204"/>
                <a:sym typeface="+mn-ea"/>
              </a:rPr>
              <a:t>is</a:t>
            </a:r>
            <a:r>
              <a:rPr spc="-430" dirty="0">
                <a:latin typeface="Trebuchet MS" panose="020B0603020202020204"/>
                <a:cs typeface="Trebuchet MS" panose="020B0603020202020204"/>
                <a:sym typeface="+mn-ea"/>
              </a:rPr>
              <a:t> </a:t>
            </a:r>
            <a:r>
              <a:rPr lang="en-US" spc="-430" dirty="0">
                <a:latin typeface="Trebuchet MS" panose="020B0603020202020204"/>
                <a:cs typeface="Trebuchet MS" panose="020B0603020202020204"/>
                <a:sym typeface="+mn-ea"/>
              </a:rPr>
              <a:t>     </a:t>
            </a:r>
            <a:r>
              <a:rPr spc="-114" dirty="0">
                <a:latin typeface="Trebuchet MS" panose="020B0603020202020204"/>
                <a:cs typeface="Trebuchet MS" panose="020B0603020202020204"/>
                <a:sym typeface="+mn-ea"/>
              </a:rPr>
              <a:t>maintained</a:t>
            </a:r>
            <a:r>
              <a:rPr lang="en-IN" spc="-114" dirty="0">
                <a:latin typeface="Trebuchet MS" panose="020B0603020202020204"/>
                <a:cs typeface="Trebuchet MS" panose="020B0603020202020204"/>
                <a:sym typeface="+mn-ea"/>
              </a:rPr>
              <a:t>.</a:t>
            </a:r>
            <a:endParaRPr spc="-114" dirty="0">
              <a:latin typeface="Trebuchet MS" panose="020B0603020202020204"/>
              <a:cs typeface="Trebuchet MS" panose="020B0603020202020204"/>
              <a:sym typeface="+mn-ea"/>
            </a:endParaRPr>
          </a:p>
          <a:p>
            <a:pPr marL="756285" lvl="1" indent="-286385" algn="l">
              <a:lnSpc>
                <a:spcPct val="100000"/>
              </a:lnSpc>
              <a:spcBef>
                <a:spcPts val="470"/>
              </a:spcBef>
              <a:buChar char="–"/>
              <a:tabLst>
                <a:tab pos="755650" algn="l"/>
                <a:tab pos="756285" algn="l"/>
              </a:tabLst>
            </a:pPr>
            <a:r>
              <a:rPr lang="en-US" spc="-90" dirty="0">
                <a:latin typeface="Trebuchet MS" panose="020B0603020202020204"/>
                <a:cs typeface="Trebuchet MS" panose="020B0603020202020204"/>
                <a:sym typeface="+mn-ea"/>
              </a:rPr>
              <a:t>Fast-respon</a:t>
            </a:r>
            <a:r>
              <a:rPr lang="en-IN" altLang="en-US" spc="-90" dirty="0">
                <a:latin typeface="Trebuchet MS" panose="020B0603020202020204"/>
                <a:cs typeface="Trebuchet MS" panose="020B0603020202020204"/>
                <a:sym typeface="+mn-ea"/>
              </a:rPr>
              <a:t>ding slaves may return before the slow slave</a:t>
            </a:r>
            <a:r>
              <a:rPr lang="en-US" altLang="en-IN" spc="-90" dirty="0">
                <a:latin typeface="Trebuchet MS" panose="020B0603020202020204"/>
                <a:cs typeface="Trebuchet MS" panose="020B0603020202020204"/>
                <a:sym typeface="+mn-ea"/>
              </a:rPr>
              <a:t> and  </a:t>
            </a:r>
            <a:r>
              <a:rPr lang="en-IN" altLang="en-US" spc="-90" dirty="0">
                <a:latin typeface="Trebuchet MS" panose="020B0603020202020204"/>
                <a:cs typeface="Trebuchet MS" panose="020B0603020202020204"/>
                <a:sym typeface="+mn-ea"/>
              </a:rPr>
              <a:t>complex slave may return data out-of-order.</a:t>
            </a:r>
            <a:endParaRPr lang="en-US" dirty="0">
              <a:latin typeface="Trebuchet MS" panose="020B0603020202020204"/>
              <a:cs typeface="Trebuchet MS" panose="020B0603020202020204"/>
            </a:endParaRPr>
          </a:p>
          <a:p>
            <a:pPr marL="756285" marR="457835" lvl="1" indent="-286385" algn="l">
              <a:lnSpc>
                <a:spcPct val="101000"/>
              </a:lnSpc>
              <a:spcBef>
                <a:spcPts val="375"/>
              </a:spcBef>
              <a:buChar char="–"/>
              <a:tabLst>
                <a:tab pos="755650" algn="l"/>
                <a:tab pos="756285" algn="l"/>
              </a:tabLst>
            </a:pPr>
            <a:r>
              <a:rPr lang="en-IN" altLang="en-US" spc="-85" dirty="0">
                <a:latin typeface="Trebuchet MS" panose="020B0603020202020204"/>
                <a:cs typeface="Trebuchet MS" panose="020B0603020202020204"/>
                <a:sym typeface="+mn-ea"/>
              </a:rPr>
              <a:t>Effectively reduces the transaction delay.</a:t>
            </a:r>
          </a:p>
          <a:p>
            <a:pPr marL="469900" marR="457835" lvl="1" indent="0" algn="l">
              <a:lnSpc>
                <a:spcPct val="101000"/>
              </a:lnSpc>
              <a:spcBef>
                <a:spcPts val="375"/>
              </a:spcBef>
              <a:buNone/>
              <a:tabLst>
                <a:tab pos="755650" algn="l"/>
                <a:tab pos="756285" algn="l"/>
              </a:tabLst>
            </a:pPr>
            <a:r>
              <a:rPr lang="en-US" altLang="en-IN" b="1" spc="-85" dirty="0">
                <a:latin typeface="Trebuchet MS" panose="020B0603020202020204"/>
                <a:cs typeface="Trebuchet MS" panose="020B0603020202020204"/>
                <a:sym typeface="+mn-ea"/>
              </a:rPr>
              <a:t>Out-of-order completion:</a:t>
            </a:r>
            <a:endParaRPr lang="en-IN" altLang="en-US" b="1" spc="-85" dirty="0">
              <a:latin typeface="Trebuchet MS" panose="020B0603020202020204"/>
              <a:cs typeface="Trebuchet MS" panose="020B0603020202020204"/>
              <a:sym typeface="+mn-ea"/>
            </a:endParaRPr>
          </a:p>
          <a:p>
            <a:pPr marL="755650" marR="457835" lvl="1" indent="-285750" algn="l">
              <a:lnSpc>
                <a:spcPct val="101000"/>
              </a:lnSpc>
              <a:spcBef>
                <a:spcPts val="375"/>
              </a:spcBef>
              <a:buFont typeface="Arial" panose="020B0604020202020204" pitchFamily="34" charset="0"/>
              <a:buChar char="•"/>
              <a:tabLst>
                <a:tab pos="755650" algn="l"/>
                <a:tab pos="756285" algn="l"/>
              </a:tabLst>
            </a:pPr>
            <a:r>
              <a:rPr lang="en-IN" altLang="en-US" spc="-85" dirty="0">
                <a:latin typeface="Trebuchet MS" panose="020B0603020202020204"/>
                <a:cs typeface="Trebuchet MS" panose="020B0603020202020204"/>
                <a:sym typeface="+mn-ea"/>
              </a:rPr>
              <a:t>In AXI, a transfer is not completed until the bus master receive the response from the read data channel or write response channel. Also after a bus master issue a transfer, it can issue another transfer without waiting for the first one to complete. If the order of the responses coming back from the slaves arrived in different order from the order that the transfers were issued, we can call it out of order completion.</a:t>
            </a:r>
          </a:p>
          <a:p>
            <a:pPr marL="755650" marR="457835" lvl="1" indent="-285750" algn="l">
              <a:lnSpc>
                <a:spcPct val="101000"/>
              </a:lnSpc>
              <a:spcBef>
                <a:spcPts val="375"/>
              </a:spcBef>
              <a:buFont typeface="Arial" panose="020B0604020202020204" pitchFamily="34" charset="0"/>
              <a:buChar char="•"/>
              <a:tabLst>
                <a:tab pos="755650" algn="l"/>
                <a:tab pos="756285" algn="l"/>
              </a:tabLst>
            </a:pPr>
            <a:r>
              <a:rPr lang="en-IN" altLang="en-US" spc="-85" dirty="0">
                <a:latin typeface="Trebuchet MS" panose="020B0603020202020204"/>
                <a:cs typeface="Trebuchet MS" panose="020B0603020202020204"/>
                <a:sym typeface="+mn-ea"/>
              </a:rPr>
              <a:t>Out of order data is controlled by ID of the transaction (AWID or ARID). Transactions carrying the same ID should come in the order they are generated, different IDs can come out of order.</a:t>
            </a:r>
          </a:p>
          <a:p>
            <a:pPr marL="756285" marR="457835" lvl="1" indent="-286385" algn="l">
              <a:lnSpc>
                <a:spcPct val="101000"/>
              </a:lnSpc>
              <a:spcBef>
                <a:spcPts val="375"/>
              </a:spcBef>
              <a:buChar char="–"/>
              <a:tabLst>
                <a:tab pos="755650" algn="l"/>
                <a:tab pos="756285" algn="l"/>
              </a:tabLst>
            </a:pPr>
            <a:endParaRPr lang="en-IN" altLang="en-US" sz="2400" spc="-85" dirty="0">
              <a:latin typeface="Trebuchet MS" panose="020B0603020202020204"/>
              <a:cs typeface="Trebuchet MS" panose="020B0603020202020204"/>
              <a:sym typeface="+mn-ea"/>
            </a:endParaRPr>
          </a:p>
          <a:p>
            <a:pPr marL="756285" marR="457835" lvl="1" indent="-286385" algn="l">
              <a:lnSpc>
                <a:spcPct val="101000"/>
              </a:lnSpc>
              <a:spcBef>
                <a:spcPts val="375"/>
              </a:spcBef>
              <a:buChar char="–"/>
              <a:tabLst>
                <a:tab pos="755650" algn="l"/>
                <a:tab pos="756285" algn="l"/>
              </a:tabLst>
            </a:pPr>
            <a:endParaRPr lang="en-US" sz="2400" dirty="0">
              <a:latin typeface="Trebuchet MS" panose="020B0603020202020204"/>
              <a:cs typeface="Trebuchet MS" panose="020B0603020202020204"/>
            </a:endParaRPr>
          </a:p>
          <a:p>
            <a:pPr marL="756285" lvl="1" indent="-286385" algn="l">
              <a:lnSpc>
                <a:spcPct val="100000"/>
              </a:lnSpc>
              <a:spcBef>
                <a:spcPts val="530"/>
              </a:spcBef>
              <a:buChar char="–"/>
              <a:tabLst>
                <a:tab pos="755650" algn="l"/>
                <a:tab pos="756285" algn="l"/>
              </a:tabLst>
            </a:pPr>
            <a:endParaRPr lang="en-US"/>
          </a:p>
          <a:p>
            <a:pPr marL="756285" lvl="1" indent="-286385" algn="l">
              <a:lnSpc>
                <a:spcPct val="100000"/>
              </a:lnSpc>
              <a:spcBef>
                <a:spcPts val="530"/>
              </a:spcBef>
              <a:buChar char="–"/>
              <a:tabLst>
                <a:tab pos="755650" algn="l"/>
                <a:tab pos="756285" algn="l"/>
              </a:tabLst>
            </a:pPr>
            <a:endParaRPr lang="en-US"/>
          </a:p>
        </p:txBody>
      </p:sp>
      <p:cxnSp>
        <p:nvCxnSpPr>
          <p:cNvPr id="5" name="Straight Connector 4"/>
          <p:cNvCxnSpPr/>
          <p:nvPr/>
        </p:nvCxnSpPr>
        <p:spPr>
          <a:xfrm>
            <a:off x="586740" y="1008380"/>
            <a:ext cx="11078210" cy="1587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4640" y="-1905"/>
            <a:ext cx="10515600" cy="1055370"/>
          </a:xfrm>
        </p:spPr>
        <p:txBody>
          <a:bodyPr/>
          <a:lstStyle/>
          <a:p>
            <a:r>
              <a:rPr lang="en-IN" altLang="en-US"/>
              <a:t>                                </a:t>
            </a:r>
            <a:r>
              <a:rPr lang="en-IN" altLang="en-US" b="1"/>
              <a:t> Register Slices</a:t>
            </a:r>
          </a:p>
        </p:txBody>
      </p:sp>
      <p:pic>
        <p:nvPicPr>
          <p:cNvPr id="4" name="Content Placeholder 3"/>
          <p:cNvPicPr>
            <a:picLocks noGrp="1" noChangeAspect="1"/>
          </p:cNvPicPr>
          <p:nvPr>
            <p:ph idx="1"/>
          </p:nvPr>
        </p:nvPicPr>
        <p:blipFill>
          <a:blip r:embed="rId2"/>
          <a:srcRect t="16643"/>
          <a:stretch>
            <a:fillRect/>
          </a:stretch>
        </p:blipFill>
        <p:spPr>
          <a:xfrm>
            <a:off x="244475" y="1169670"/>
            <a:ext cx="11644630" cy="5454650"/>
          </a:xfrm>
          <a:prstGeom prst="rect">
            <a:avLst/>
          </a:prstGeom>
        </p:spPr>
      </p:pic>
      <p:cxnSp>
        <p:nvCxnSpPr>
          <p:cNvPr id="6" name="Straight Connector 5"/>
          <p:cNvCxnSpPr/>
          <p:nvPr/>
        </p:nvCxnSpPr>
        <p:spPr>
          <a:xfrm flipV="1">
            <a:off x="331470" y="918845"/>
            <a:ext cx="11557000" cy="1460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5040" y="69215"/>
            <a:ext cx="10515600" cy="975995"/>
          </a:xfrm>
        </p:spPr>
        <p:txBody>
          <a:bodyPr>
            <a:normAutofit/>
          </a:bodyPr>
          <a:lstStyle/>
          <a:p>
            <a:r>
              <a:rPr lang="en-IN" altLang="en-US"/>
              <a:t>                      </a:t>
            </a:r>
            <a:r>
              <a:rPr lang="en-US" b="1"/>
              <a:t>Register slices</a:t>
            </a:r>
          </a:p>
        </p:txBody>
      </p:sp>
      <p:sp>
        <p:nvSpPr>
          <p:cNvPr id="9" name="Content Placeholder 8"/>
          <p:cNvSpPr>
            <a:spLocks noGrp="1"/>
          </p:cNvSpPr>
          <p:nvPr>
            <p:ph idx="1"/>
          </p:nvPr>
        </p:nvSpPr>
        <p:spPr>
          <a:xfrm>
            <a:off x="746760" y="1271905"/>
            <a:ext cx="11029315" cy="4948555"/>
          </a:xfrm>
        </p:spPr>
        <p:txBody>
          <a:bodyPr>
            <a:normAutofit/>
          </a:bodyPr>
          <a:lstStyle/>
          <a:p>
            <a:r>
              <a:rPr lang="en-US" sz="2400"/>
              <a:t>Each AXI channel transfers information in only one direction, and the architecture does not require any fixed relationship between the channels. This means a register slice can be inserted at almost any point in any channel, at the cost of an additional cycle of latency.</a:t>
            </a:r>
          </a:p>
          <a:p>
            <a:r>
              <a:rPr lang="en-US" sz="2400"/>
              <a:t> This makes possible:</a:t>
            </a:r>
          </a:p>
          <a:p>
            <a:pPr marL="0" indent="0" algn="dist">
              <a:buNone/>
            </a:pPr>
            <a:r>
              <a:rPr lang="en-US" sz="2400"/>
              <a:t>    - A trade-off between cycles of latency and maximum frequency of operation a          direct, fast connection between a processor and high performance memory, but to use simple register slices to isolate a longer path to less performance critical peripherals.</a:t>
            </a:r>
          </a:p>
        </p:txBody>
      </p:sp>
      <p:cxnSp>
        <p:nvCxnSpPr>
          <p:cNvPr id="2" name="Straight Connector 1"/>
          <p:cNvCxnSpPr/>
          <p:nvPr/>
        </p:nvCxnSpPr>
        <p:spPr>
          <a:xfrm flipV="1">
            <a:off x="623570" y="982980"/>
            <a:ext cx="10948670" cy="6667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116205"/>
            <a:ext cx="10515600" cy="813435"/>
          </a:xfrm>
        </p:spPr>
        <p:txBody>
          <a:bodyPr/>
          <a:lstStyle/>
          <a:p>
            <a:r>
              <a:rPr lang="en-IN" altLang="en-US"/>
              <a:t>                       </a:t>
            </a:r>
            <a:r>
              <a:rPr lang="en-IN" altLang="en-US" b="1"/>
              <a:t>Write Interleaving </a:t>
            </a:r>
          </a:p>
        </p:txBody>
      </p:sp>
      <p:sp>
        <p:nvSpPr>
          <p:cNvPr id="3" name="Content Placeholder 2"/>
          <p:cNvSpPr>
            <a:spLocks noGrp="1"/>
          </p:cNvSpPr>
          <p:nvPr>
            <p:ph sz="half" idx="1"/>
          </p:nvPr>
        </p:nvSpPr>
        <p:spPr>
          <a:xfrm>
            <a:off x="838200" y="1235075"/>
            <a:ext cx="10515600" cy="3054985"/>
          </a:xfrm>
        </p:spPr>
        <p:txBody>
          <a:bodyPr>
            <a:noAutofit/>
          </a:bodyPr>
          <a:lstStyle/>
          <a:p>
            <a:r>
              <a:rPr lang="en-US" sz="2000"/>
              <a:t>Interleaving rule</a:t>
            </a:r>
          </a:p>
          <a:p>
            <a:r>
              <a:rPr lang="en-US" sz="2000"/>
              <a:t>– Data with different ID can be interleaved.</a:t>
            </a:r>
          </a:p>
          <a:p>
            <a:r>
              <a:rPr lang="en-US" sz="2000"/>
              <a:t>– The order within a single burst is maintained</a:t>
            </a:r>
          </a:p>
          <a:p>
            <a:r>
              <a:rPr lang="en-US" sz="2000"/>
              <a:t>– The order of first data needs to be the same with that of request</a:t>
            </a:r>
          </a:p>
          <a:p>
            <a:r>
              <a:rPr lang="en-US" sz="2000"/>
              <a:t>– Write Interleave Cability </a:t>
            </a:r>
          </a:p>
          <a:p>
            <a:r>
              <a:rPr lang="en-US" sz="2000"/>
              <a:t> The maximum number of transactions that master can interleave.</a:t>
            </a:r>
          </a:p>
        </p:txBody>
      </p:sp>
      <p:pic>
        <p:nvPicPr>
          <p:cNvPr id="4" name="Content Placeholder 3"/>
          <p:cNvPicPr>
            <a:picLocks noGrp="1" noChangeAspect="1"/>
          </p:cNvPicPr>
          <p:nvPr>
            <p:ph sz="half" idx="2"/>
          </p:nvPr>
        </p:nvPicPr>
        <p:blipFill>
          <a:blip r:embed="rId2"/>
          <a:stretch>
            <a:fillRect/>
          </a:stretch>
        </p:blipFill>
        <p:spPr>
          <a:xfrm>
            <a:off x="1263015" y="4178935"/>
            <a:ext cx="9088120" cy="1882140"/>
          </a:xfrm>
          <a:prstGeom prst="rect">
            <a:avLst/>
          </a:prstGeom>
        </p:spPr>
      </p:pic>
      <p:cxnSp>
        <p:nvCxnSpPr>
          <p:cNvPr id="6" name="Straight Connector 5"/>
          <p:cNvCxnSpPr/>
          <p:nvPr/>
        </p:nvCxnSpPr>
        <p:spPr>
          <a:xfrm>
            <a:off x="680720" y="929640"/>
            <a:ext cx="10830560" cy="3111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0"/>
            <a:ext cx="11525250" cy="976630"/>
          </a:xfrm>
        </p:spPr>
        <p:txBody>
          <a:bodyPr/>
          <a:lstStyle/>
          <a:p>
            <a:r>
              <a:rPr lang="en-IN" altLang="en-US" b="1"/>
              <a:t>                            Addressing options</a:t>
            </a:r>
          </a:p>
        </p:txBody>
      </p:sp>
      <p:pic>
        <p:nvPicPr>
          <p:cNvPr id="4" name="Content Placeholder 3"/>
          <p:cNvPicPr>
            <a:picLocks noGrp="1" noChangeAspect="1"/>
          </p:cNvPicPr>
          <p:nvPr>
            <p:ph idx="1"/>
          </p:nvPr>
        </p:nvPicPr>
        <p:blipFill>
          <a:blip r:embed="rId2"/>
          <a:srcRect t="19558"/>
          <a:stretch>
            <a:fillRect/>
          </a:stretch>
        </p:blipFill>
        <p:spPr>
          <a:xfrm>
            <a:off x="291465" y="1117600"/>
            <a:ext cx="11639550" cy="5535930"/>
          </a:xfrm>
          <a:prstGeom prst="rect">
            <a:avLst/>
          </a:prstGeom>
        </p:spPr>
      </p:pic>
      <p:cxnSp>
        <p:nvCxnSpPr>
          <p:cNvPr id="5" name="Straight Connector 4"/>
          <p:cNvCxnSpPr/>
          <p:nvPr/>
        </p:nvCxnSpPr>
        <p:spPr>
          <a:xfrm flipV="1">
            <a:off x="545465" y="961390"/>
            <a:ext cx="11139805" cy="1524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8818"/>
          <a:stretch>
            <a:fillRect/>
          </a:stretch>
        </p:blipFill>
        <p:spPr>
          <a:xfrm>
            <a:off x="203200" y="219710"/>
            <a:ext cx="11757025" cy="64204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8415"/>
          <a:stretch>
            <a:fillRect/>
          </a:stretch>
        </p:blipFill>
        <p:spPr>
          <a:xfrm>
            <a:off x="145415" y="146685"/>
            <a:ext cx="11828145" cy="64636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9111"/>
          <a:stretch>
            <a:fillRect/>
          </a:stretch>
        </p:blipFill>
        <p:spPr>
          <a:xfrm>
            <a:off x="262255" y="217805"/>
            <a:ext cx="11683365" cy="6480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0031"/>
          <a:stretch>
            <a:fillRect/>
          </a:stretch>
        </p:blipFill>
        <p:spPr>
          <a:xfrm>
            <a:off x="233045" y="101600"/>
            <a:ext cx="11754485" cy="6551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055" y="21590"/>
            <a:ext cx="10515600" cy="1195070"/>
          </a:xfrm>
        </p:spPr>
        <p:txBody>
          <a:bodyPr/>
          <a:lstStyle/>
          <a:p>
            <a:r>
              <a:rPr lang="en-IN" altLang="en-US"/>
              <a:t>                 </a:t>
            </a:r>
            <a:r>
              <a:rPr lang="en-IN" altLang="en-US" b="1"/>
              <a:t>         Introduction</a:t>
            </a:r>
          </a:p>
        </p:txBody>
      </p:sp>
      <p:sp>
        <p:nvSpPr>
          <p:cNvPr id="3" name="Content Placeholder 2"/>
          <p:cNvSpPr>
            <a:spLocks noGrp="1"/>
          </p:cNvSpPr>
          <p:nvPr>
            <p:ph idx="1"/>
          </p:nvPr>
        </p:nvSpPr>
        <p:spPr>
          <a:xfrm>
            <a:off x="626745" y="1347470"/>
            <a:ext cx="10836910" cy="4829810"/>
          </a:xfrm>
        </p:spPr>
        <p:txBody>
          <a:bodyPr>
            <a:normAutofit fontScale="90000"/>
          </a:bodyPr>
          <a:lstStyle/>
          <a:p>
            <a:pPr algn="l">
              <a:lnSpc>
                <a:spcPct val="90000"/>
              </a:lnSpc>
            </a:pPr>
            <a:r>
              <a:rPr lang="en-IN" dirty="0">
                <a:sym typeface="+mn-ea"/>
              </a:rPr>
              <a:t>The AMBA AXI protocol supports high-performance, high-frequency </a:t>
            </a:r>
          </a:p>
          <a:p>
            <a:pPr marL="0" indent="0" algn="l">
              <a:lnSpc>
                <a:spcPct val="90000"/>
              </a:lnSpc>
              <a:buNone/>
            </a:pPr>
            <a:r>
              <a:rPr lang="en-IN" dirty="0">
                <a:sym typeface="+mn-ea"/>
              </a:rPr>
              <a:t>    system designs.</a:t>
            </a:r>
            <a:endParaRPr lang="en-IN" dirty="0"/>
          </a:p>
          <a:p>
            <a:pPr marL="0" indent="0" algn="l">
              <a:lnSpc>
                <a:spcPct val="90000"/>
              </a:lnSpc>
              <a:buNone/>
            </a:pPr>
            <a:r>
              <a:rPr lang="en-IN" dirty="0">
                <a:sym typeface="+mn-ea"/>
              </a:rPr>
              <a:t>  The AXI protocol:</a:t>
            </a:r>
            <a:endParaRPr lang="en-IN" dirty="0"/>
          </a:p>
          <a:p>
            <a:pPr marL="0" indent="0" algn="l">
              <a:lnSpc>
                <a:spcPct val="90000"/>
              </a:lnSpc>
              <a:buNone/>
            </a:pPr>
            <a:r>
              <a:rPr lang="en-IN" dirty="0">
                <a:sym typeface="+mn-ea"/>
              </a:rPr>
              <a:t>• is suitable for high-bandwidth and low-latency designs</a:t>
            </a:r>
            <a:endParaRPr lang="en-IN" dirty="0"/>
          </a:p>
          <a:p>
            <a:pPr marL="0" indent="0" algn="l">
              <a:lnSpc>
                <a:spcPct val="90000"/>
              </a:lnSpc>
              <a:buNone/>
            </a:pPr>
            <a:r>
              <a:rPr lang="en-IN" dirty="0">
                <a:sym typeface="+mn-ea"/>
              </a:rPr>
              <a:t>• provides high-frequency operation without using complex bridges</a:t>
            </a:r>
            <a:endParaRPr lang="en-IN" dirty="0"/>
          </a:p>
          <a:p>
            <a:pPr marL="0" indent="0" algn="l">
              <a:lnSpc>
                <a:spcPct val="90000"/>
              </a:lnSpc>
              <a:buNone/>
            </a:pPr>
            <a:r>
              <a:rPr lang="en-IN" dirty="0">
                <a:sym typeface="+mn-ea"/>
              </a:rPr>
              <a:t>• meets the interface requirements of a wide range of components</a:t>
            </a:r>
            <a:endParaRPr lang="en-IN" dirty="0"/>
          </a:p>
          <a:p>
            <a:pPr marL="0" indent="0" algn="l">
              <a:lnSpc>
                <a:spcPct val="90000"/>
              </a:lnSpc>
              <a:buNone/>
            </a:pPr>
            <a:r>
              <a:rPr lang="en-IN" dirty="0">
                <a:sym typeface="+mn-ea"/>
              </a:rPr>
              <a:t>• is suitable for memory controllers with high initial access latency</a:t>
            </a:r>
            <a:endParaRPr lang="en-IN" dirty="0"/>
          </a:p>
          <a:p>
            <a:pPr marL="0" indent="0" algn="l">
              <a:lnSpc>
                <a:spcPct val="90000"/>
              </a:lnSpc>
              <a:buNone/>
            </a:pPr>
            <a:r>
              <a:rPr lang="en-IN" dirty="0">
                <a:sym typeface="+mn-ea"/>
              </a:rPr>
              <a:t>• provides flexibility in the implementation of interconnect                </a:t>
            </a:r>
          </a:p>
          <a:p>
            <a:pPr marL="0" indent="0" algn="l">
              <a:lnSpc>
                <a:spcPct val="90000"/>
              </a:lnSpc>
              <a:buNone/>
            </a:pPr>
            <a:r>
              <a:rPr lang="en-IN" dirty="0">
                <a:sym typeface="+mn-ea"/>
              </a:rPr>
              <a:t>    architectures</a:t>
            </a:r>
            <a:r>
              <a:rPr lang="en-IN" dirty="0"/>
              <a:t>.</a:t>
            </a:r>
          </a:p>
          <a:p>
            <a:pPr algn="l">
              <a:lnSpc>
                <a:spcPct val="90000"/>
              </a:lnSpc>
            </a:pPr>
            <a:r>
              <a:rPr lang="en-US" dirty="0">
                <a:latin typeface="TimesNewRomanPSMT"/>
                <a:sym typeface="+mn-ea"/>
              </a:rPr>
              <a:t>is backward-co</a:t>
            </a:r>
            <a:r>
              <a:rPr lang="en-IN" dirty="0">
                <a:sym typeface="+mn-ea"/>
              </a:rPr>
              <a:t>mpatible with existing AHB and APB interfaces</a:t>
            </a:r>
            <a:endParaRPr lang="en-IN" dirty="0"/>
          </a:p>
          <a:p>
            <a:pPr algn="l">
              <a:lnSpc>
                <a:spcPct val="90000"/>
              </a:lnSpc>
            </a:pPr>
            <a:endParaRPr lang="en-US"/>
          </a:p>
        </p:txBody>
      </p:sp>
      <p:cxnSp>
        <p:nvCxnSpPr>
          <p:cNvPr id="4" name="Straight Connector 3"/>
          <p:cNvCxnSpPr/>
          <p:nvPr/>
        </p:nvCxnSpPr>
        <p:spPr>
          <a:xfrm>
            <a:off x="819150" y="1047750"/>
            <a:ext cx="10644505" cy="46355"/>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345" y="88265"/>
            <a:ext cx="10515600" cy="669290"/>
          </a:xfrm>
        </p:spPr>
        <p:txBody>
          <a:bodyPr>
            <a:normAutofit fontScale="90000"/>
          </a:bodyPr>
          <a:lstStyle/>
          <a:p>
            <a:r>
              <a:rPr lang="en-US"/>
              <a:t>                                </a:t>
            </a:r>
            <a:r>
              <a:rPr lang="en-US" b="1"/>
              <a:t>Wrap Calculation</a:t>
            </a:r>
          </a:p>
        </p:txBody>
      </p:sp>
      <p:sp>
        <p:nvSpPr>
          <p:cNvPr id="3" name="Content Placeholder 2"/>
          <p:cNvSpPr>
            <a:spLocks noGrp="1"/>
          </p:cNvSpPr>
          <p:nvPr>
            <p:ph idx="1"/>
          </p:nvPr>
        </p:nvSpPr>
        <p:spPr>
          <a:xfrm>
            <a:off x="619125" y="951865"/>
            <a:ext cx="11065510" cy="6189345"/>
          </a:xfrm>
        </p:spPr>
        <p:txBody>
          <a:bodyPr>
            <a:normAutofit fontScale="25000"/>
          </a:bodyPr>
          <a:lstStyle/>
          <a:p>
            <a:r>
              <a:rPr lang="en-US" sz="8000"/>
              <a:t>AxADDR = 0x04,  AxLEN = 3, AxSIZE = 2, AxBURST = 3</a:t>
            </a:r>
          </a:p>
          <a:p>
            <a:r>
              <a:rPr lang="en-US" sz="8000"/>
              <a:t>Start_Address   = 0x04,   Burst_Length  = 4,   Number_Bytes  = 4</a:t>
            </a:r>
          </a:p>
          <a:p>
            <a:r>
              <a:rPr lang="en-US" sz="8000"/>
              <a:t>Wrap_Boundary = (INT(Start_Address/(Number_Bytes×Burst_Length)))×(Number_Bytes×Burst_Length)</a:t>
            </a:r>
          </a:p>
          <a:p>
            <a:pPr marL="0" indent="0">
              <a:buNone/>
            </a:pPr>
            <a:r>
              <a:rPr lang="en-US" sz="8000"/>
              <a:t>       =  (0x04/(4×4)) x (4×4)    =  0</a:t>
            </a:r>
          </a:p>
          <a:p>
            <a:r>
              <a:rPr lang="en-US" sz="8000"/>
              <a:t>Address_N = Wrap_Boundary + (Number_Bytes × Burst_Length)</a:t>
            </a:r>
          </a:p>
          <a:p>
            <a:pPr marL="0" indent="0">
              <a:buNone/>
            </a:pPr>
            <a:r>
              <a:rPr lang="en-US" sz="8000"/>
              <a:t>       = 0 + (4 x 4)   =  16</a:t>
            </a:r>
          </a:p>
          <a:p>
            <a:r>
              <a:rPr lang="en-US" sz="8000"/>
              <a:t>As Burst_Length is 4, Burst consists of 4 Address,</a:t>
            </a:r>
          </a:p>
          <a:p>
            <a:pPr marL="0" indent="0">
              <a:buNone/>
            </a:pPr>
            <a:r>
              <a:rPr lang="en-US" sz="8000"/>
              <a:t>   Condition, If the Address_n == 16, Address_n = wrap_boundary = 0</a:t>
            </a:r>
          </a:p>
          <a:p>
            <a:pPr marL="0" indent="0">
              <a:buNone/>
            </a:pPr>
            <a:r>
              <a:rPr lang="en-US" sz="8000"/>
              <a:t>       - Address_0 = 4</a:t>
            </a:r>
          </a:p>
          <a:p>
            <a:pPr marL="0" indent="0">
              <a:buNone/>
            </a:pPr>
            <a:r>
              <a:rPr lang="en-US" sz="8000"/>
              <a:t>       - Address_1 = Address_0 + Number_Bytes =  4 + 4 = 8</a:t>
            </a:r>
          </a:p>
          <a:p>
            <a:pPr marL="0" indent="0">
              <a:buNone/>
            </a:pPr>
            <a:r>
              <a:rPr lang="en-US" sz="8000"/>
              <a:t>       - Address_2 = Address_1 + Number_Bytes =  8 + 4 = 12</a:t>
            </a:r>
          </a:p>
          <a:p>
            <a:pPr marL="0" indent="0">
              <a:buNone/>
            </a:pPr>
            <a:r>
              <a:rPr lang="en-US" sz="8000"/>
              <a:t>       - Address_3 = Address_2 + Number_Bytes = 12 + 4 = 16</a:t>
            </a:r>
          </a:p>
          <a:p>
            <a:pPr marL="0" indent="0">
              <a:buNone/>
            </a:pPr>
            <a:r>
              <a:rPr lang="en-US" sz="8000"/>
              <a:t>       - As per condition, Address_3 == 16, so Address_3 = 0</a:t>
            </a:r>
          </a:p>
          <a:p>
            <a:pPr marL="0" indent="0">
              <a:buNone/>
            </a:pPr>
            <a:r>
              <a:rPr lang="en-US" sz="8000"/>
              <a:t>Therefore, ADDRESSES are 4, 8, 12, 0</a:t>
            </a:r>
          </a:p>
        </p:txBody>
      </p:sp>
      <p:cxnSp>
        <p:nvCxnSpPr>
          <p:cNvPr id="5" name="Straight Connector 4"/>
          <p:cNvCxnSpPr/>
          <p:nvPr/>
        </p:nvCxnSpPr>
        <p:spPr>
          <a:xfrm flipV="1">
            <a:off x="545465" y="742315"/>
            <a:ext cx="11139805" cy="1524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7015" y="140970"/>
            <a:ext cx="11741150" cy="65290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230" y="0"/>
            <a:ext cx="10515600" cy="1069975"/>
          </a:xfrm>
        </p:spPr>
        <p:txBody>
          <a:bodyPr/>
          <a:lstStyle/>
          <a:p>
            <a:r>
              <a:rPr lang="en-IN" altLang="en-US" b="1"/>
              <a:t>          </a:t>
            </a:r>
            <a:r>
              <a:rPr lang="en-US" altLang="en-IN" b="1"/>
              <a:t> </a:t>
            </a:r>
            <a:r>
              <a:rPr lang="en-IN" altLang="en-US" b="1"/>
              <a:t> Hand Shaking Process</a:t>
            </a:r>
          </a:p>
        </p:txBody>
      </p:sp>
      <p:pic>
        <p:nvPicPr>
          <p:cNvPr id="6" name="Content Placeholder 5"/>
          <p:cNvPicPr>
            <a:picLocks noGrp="1" noChangeAspect="1"/>
          </p:cNvPicPr>
          <p:nvPr>
            <p:ph idx="1"/>
          </p:nvPr>
        </p:nvPicPr>
        <p:blipFill>
          <a:blip r:embed="rId2"/>
          <a:srcRect l="120" t="21116" r="-120" b="-21116"/>
          <a:stretch>
            <a:fillRect/>
          </a:stretch>
        </p:blipFill>
        <p:spPr>
          <a:xfrm>
            <a:off x="354965" y="1228090"/>
            <a:ext cx="11837035" cy="5629910"/>
          </a:xfrm>
          <a:prstGeom prst="rect">
            <a:avLst/>
          </a:prstGeom>
        </p:spPr>
      </p:pic>
      <p:cxnSp>
        <p:nvCxnSpPr>
          <p:cNvPr id="7" name="Straight Connector 6"/>
          <p:cNvCxnSpPr/>
          <p:nvPr/>
        </p:nvCxnSpPr>
        <p:spPr>
          <a:xfrm>
            <a:off x="354965" y="922655"/>
            <a:ext cx="11341100" cy="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7380"/>
          <a:stretch>
            <a:fillRect/>
          </a:stretch>
        </p:blipFill>
        <p:spPr>
          <a:xfrm>
            <a:off x="145415" y="189865"/>
            <a:ext cx="11856085" cy="64350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3"/>
          <p:cNvPicPr>
            <a:picLocks noGrp="1" noChangeAspect="1"/>
          </p:cNvPicPr>
          <p:nvPr>
            <p:ph idx="1"/>
          </p:nvPr>
        </p:nvPicPr>
        <p:blipFill>
          <a:blip r:embed="rId2"/>
          <a:srcRect t="10005"/>
          <a:stretch>
            <a:fillRect/>
          </a:stretch>
        </p:blipFill>
        <p:spPr>
          <a:xfrm>
            <a:off x="174625" y="170180"/>
            <a:ext cx="11767820" cy="64528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0777"/>
          <a:stretch>
            <a:fillRect/>
          </a:stretch>
        </p:blipFill>
        <p:spPr>
          <a:xfrm>
            <a:off x="159385" y="177800"/>
            <a:ext cx="11827510" cy="64458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0343"/>
          <a:stretch>
            <a:fillRect/>
          </a:stretch>
        </p:blipFill>
        <p:spPr>
          <a:xfrm>
            <a:off x="320040" y="179705"/>
            <a:ext cx="11640185" cy="64585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1505" y="130175"/>
            <a:ext cx="10515600" cy="582295"/>
          </a:xfrm>
        </p:spPr>
        <p:txBody>
          <a:bodyPr>
            <a:normAutofit fontScale="90000"/>
          </a:bodyPr>
          <a:lstStyle/>
          <a:p>
            <a:r>
              <a:rPr lang="en-IN" altLang="en-US"/>
              <a:t>                             </a:t>
            </a:r>
            <a:r>
              <a:rPr lang="en-IN" altLang="en-US" b="1"/>
              <a:t> Narrow Transfers</a:t>
            </a:r>
          </a:p>
        </p:txBody>
      </p:sp>
      <p:pic>
        <p:nvPicPr>
          <p:cNvPr id="5" name="Content Placeholder 4"/>
          <p:cNvPicPr>
            <a:picLocks noGrp="1" noChangeAspect="1"/>
          </p:cNvPicPr>
          <p:nvPr>
            <p:ph idx="1"/>
          </p:nvPr>
        </p:nvPicPr>
        <p:blipFill>
          <a:blip r:embed="rId2"/>
          <a:stretch>
            <a:fillRect/>
          </a:stretch>
        </p:blipFill>
        <p:spPr>
          <a:xfrm>
            <a:off x="610870" y="1073785"/>
            <a:ext cx="10852785" cy="5526405"/>
          </a:xfrm>
          <a:prstGeom prst="rect">
            <a:avLst/>
          </a:prstGeom>
        </p:spPr>
      </p:pic>
      <p:cxnSp>
        <p:nvCxnSpPr>
          <p:cNvPr id="8" name="Straight Connector 7"/>
          <p:cNvCxnSpPr/>
          <p:nvPr/>
        </p:nvCxnSpPr>
        <p:spPr>
          <a:xfrm flipV="1">
            <a:off x="819150" y="758825"/>
            <a:ext cx="10644505" cy="4635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0205" y="0"/>
            <a:ext cx="10983595" cy="935990"/>
          </a:xfrm>
        </p:spPr>
        <p:txBody>
          <a:bodyPr/>
          <a:lstStyle/>
          <a:p>
            <a:r>
              <a:rPr lang="en-IN" altLang="en-US"/>
              <a:t>                      </a:t>
            </a:r>
            <a:r>
              <a:rPr lang="en-IN" altLang="en-US" b="1"/>
              <a:t>    Atomic Acessing</a:t>
            </a:r>
            <a:r>
              <a:rPr lang="en-IN" altLang="en-US"/>
              <a:t> </a:t>
            </a:r>
          </a:p>
        </p:txBody>
      </p:sp>
      <p:pic>
        <p:nvPicPr>
          <p:cNvPr id="4" name="Content Placeholder 3"/>
          <p:cNvPicPr>
            <a:picLocks noGrp="1" noChangeAspect="1"/>
          </p:cNvPicPr>
          <p:nvPr>
            <p:ph sz="half" idx="1"/>
          </p:nvPr>
        </p:nvPicPr>
        <p:blipFill>
          <a:blip r:embed="rId2"/>
          <a:stretch>
            <a:fillRect/>
          </a:stretch>
        </p:blipFill>
        <p:spPr>
          <a:xfrm>
            <a:off x="7997190" y="1410335"/>
            <a:ext cx="3945255" cy="2569845"/>
          </a:xfrm>
          <a:prstGeom prst="rect">
            <a:avLst/>
          </a:prstGeom>
        </p:spPr>
      </p:pic>
      <p:sp>
        <p:nvSpPr>
          <p:cNvPr id="9" name="Text Box 8"/>
          <p:cNvSpPr txBox="1"/>
          <p:nvPr/>
        </p:nvSpPr>
        <p:spPr>
          <a:xfrm>
            <a:off x="539750" y="1410335"/>
            <a:ext cx="7185025" cy="5097145"/>
          </a:xfrm>
          <a:prstGeom prst="rect">
            <a:avLst/>
          </a:prstGeom>
          <a:noFill/>
        </p:spPr>
        <p:txBody>
          <a:bodyPr wrap="square" rtlCol="0">
            <a:spAutoFit/>
          </a:bodyPr>
          <a:lstStyle/>
          <a:p>
            <a:pPr marL="353695" indent="-341630" algn="l">
              <a:lnSpc>
                <a:spcPct val="100000"/>
              </a:lnSpc>
              <a:spcBef>
                <a:spcPts val="100"/>
              </a:spcBef>
              <a:buFont typeface="Wingdings" panose="05000000000000000000"/>
              <a:buChar char=""/>
              <a:tabLst>
                <a:tab pos="353695" algn="l"/>
                <a:tab pos="354330" algn="l"/>
              </a:tabLst>
            </a:pPr>
            <a:r>
              <a:rPr lang="en-US" sz="2000" b="1" spc="-5" dirty="0">
                <a:latin typeface="Calibri" panose="020F0502020204030204" charset="0"/>
                <a:cs typeface="Calibri" panose="020F0502020204030204" charset="0"/>
                <a:sym typeface="+mn-ea"/>
              </a:rPr>
              <a:t>Normal access</a:t>
            </a:r>
            <a:r>
              <a:rPr lang="en-US" sz="2000" spc="-5" dirty="0">
                <a:latin typeface="Calibri" panose="020F0502020204030204" charset="0"/>
                <a:cs typeface="Calibri" panose="020F0502020204030204" charset="0"/>
                <a:sym typeface="+mn-ea"/>
              </a:rPr>
              <a:t> -- </a:t>
            </a:r>
            <a:r>
              <a:rPr sz="2000" spc="-170" dirty="0">
                <a:latin typeface="Calibri" panose="020F0502020204030204" charset="0"/>
                <a:cs typeface="Calibri" panose="020F0502020204030204" charset="0"/>
                <a:sym typeface="+mn-ea"/>
              </a:rPr>
              <a:t> </a:t>
            </a:r>
            <a:r>
              <a:rPr sz="2000" spc="-5" dirty="0">
                <a:latin typeface="Calibri" panose="020F0502020204030204" charset="0"/>
                <a:cs typeface="Calibri" panose="020F0502020204030204" charset="0"/>
                <a:sym typeface="+mn-ea"/>
              </a:rPr>
              <a:t>AR(W)LOCK[1:0]=b00</a:t>
            </a:r>
            <a:endParaRPr sz="2000" dirty="0">
              <a:latin typeface="Calibri" panose="020F0502020204030204" charset="0"/>
              <a:cs typeface="Calibri" panose="020F0502020204030204" charset="0"/>
            </a:endParaRPr>
          </a:p>
          <a:p>
            <a:pPr algn="l">
              <a:lnSpc>
                <a:spcPct val="100000"/>
              </a:lnSpc>
              <a:spcBef>
                <a:spcPts val="20"/>
              </a:spcBef>
              <a:buFont typeface="Wingdings" panose="05000000000000000000"/>
              <a:buChar char=""/>
            </a:pPr>
            <a:endParaRPr sz="2000" dirty="0">
              <a:latin typeface="Calibri" panose="020F0502020204030204" charset="0"/>
              <a:cs typeface="Calibri" panose="020F0502020204030204" charset="0"/>
            </a:endParaRPr>
          </a:p>
          <a:p>
            <a:pPr marL="353695" indent="-341630" algn="l">
              <a:lnSpc>
                <a:spcPct val="100000"/>
              </a:lnSpc>
              <a:buFont typeface="Wingdings" panose="05000000000000000000"/>
              <a:buChar char=""/>
              <a:tabLst>
                <a:tab pos="353695" algn="l"/>
                <a:tab pos="354330" algn="l"/>
              </a:tabLst>
            </a:pPr>
            <a:r>
              <a:rPr lang="en-US" sz="2000" b="1" dirty="0">
                <a:latin typeface="Calibri" panose="020F0502020204030204" charset="0"/>
                <a:cs typeface="Calibri" panose="020F0502020204030204" charset="0"/>
                <a:sym typeface="+mn-ea"/>
              </a:rPr>
              <a:t>Exclusive access</a:t>
            </a:r>
            <a:r>
              <a:rPr lang="en-US" sz="2000"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a:t>
            </a:r>
            <a:r>
              <a:rPr sz="2000" spc="-25" dirty="0">
                <a:latin typeface="Calibri" panose="020F0502020204030204" charset="0"/>
                <a:cs typeface="Calibri" panose="020F0502020204030204" charset="0"/>
                <a:sym typeface="+mn-ea"/>
              </a:rPr>
              <a:t> </a:t>
            </a:r>
            <a:r>
              <a:rPr sz="2000" spc="-5" dirty="0">
                <a:latin typeface="Calibri" panose="020F0502020204030204" charset="0"/>
                <a:cs typeface="Calibri" panose="020F0502020204030204" charset="0"/>
                <a:sym typeface="+mn-ea"/>
              </a:rPr>
              <a:t>b01</a:t>
            </a:r>
            <a:endParaRPr sz="2000" dirty="0">
              <a:latin typeface="Calibri" panose="020F0502020204030204" charset="0"/>
              <a:cs typeface="Calibri" panose="020F0502020204030204" charset="0"/>
            </a:endParaRPr>
          </a:p>
          <a:p>
            <a:pPr marL="754380" lvl="1" indent="-285115" algn="l">
              <a:lnSpc>
                <a:spcPct val="100000"/>
              </a:lnSpc>
              <a:spcBef>
                <a:spcPts val="85"/>
              </a:spcBef>
              <a:buFont typeface="Wingdings" panose="05000000000000000000"/>
              <a:buChar char=""/>
              <a:tabLst>
                <a:tab pos="754380" algn="l"/>
                <a:tab pos="755015" algn="l"/>
              </a:tabLst>
            </a:pPr>
            <a:r>
              <a:rPr lang="en-IN" sz="2000" dirty="0">
                <a:latin typeface="Calibri" panose="020F0502020204030204" charset="0"/>
                <a:cs typeface="Calibri" panose="020F0502020204030204" charset="0"/>
                <a:sym typeface="+mn-ea"/>
              </a:rPr>
              <a:t>M- first </a:t>
            </a:r>
            <a:r>
              <a:rPr sz="2000" dirty="0">
                <a:latin typeface="Calibri" panose="020F0502020204030204" charset="0"/>
                <a:cs typeface="Calibri" panose="020F0502020204030204" charset="0"/>
                <a:sym typeface="+mn-ea"/>
              </a:rPr>
              <a:t>Exclusive</a:t>
            </a:r>
            <a:r>
              <a:rPr sz="2000" spc="-45"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read …</a:t>
            </a:r>
            <a:r>
              <a:rPr sz="2000" spc="-10" dirty="0">
                <a:latin typeface="Calibri" panose="020F0502020204030204" charset="0"/>
                <a:cs typeface="Calibri" panose="020F0502020204030204" charset="0"/>
                <a:sym typeface="+mn-ea"/>
              </a:rPr>
              <a:t> </a:t>
            </a:r>
          </a:p>
          <a:p>
            <a:pPr marL="754380" lvl="1" indent="-285115" algn="l">
              <a:lnSpc>
                <a:spcPct val="100000"/>
              </a:lnSpc>
              <a:spcBef>
                <a:spcPts val="85"/>
              </a:spcBef>
              <a:buFont typeface="Wingdings" panose="05000000000000000000"/>
              <a:buChar char=""/>
              <a:tabLst>
                <a:tab pos="754380" algn="l"/>
                <a:tab pos="755015" algn="l"/>
              </a:tabLst>
            </a:pPr>
            <a:r>
              <a:rPr lang="en-IN" sz="2000" dirty="0">
                <a:latin typeface="Calibri" panose="020F0502020204030204" charset="0"/>
                <a:cs typeface="Calibri" panose="020F0502020204030204" charset="0"/>
                <a:sym typeface="+mn-ea"/>
              </a:rPr>
              <a:t>Slave will be ex-okay rsp.</a:t>
            </a:r>
          </a:p>
          <a:p>
            <a:pPr marL="754380" lvl="1" indent="-285115" algn="l">
              <a:lnSpc>
                <a:spcPct val="100000"/>
              </a:lnSpc>
              <a:spcBef>
                <a:spcPts val="85"/>
              </a:spcBef>
              <a:buFont typeface="Wingdings" panose="05000000000000000000"/>
              <a:buChar char=""/>
              <a:tabLst>
                <a:tab pos="754380" algn="l"/>
                <a:tab pos="755015" algn="l"/>
              </a:tabLst>
            </a:pPr>
            <a:r>
              <a:rPr lang="en-IN" sz="2000" dirty="0">
                <a:latin typeface="Calibri" panose="020F0502020204030204" charset="0"/>
                <a:cs typeface="Calibri" panose="020F0502020204030204" charset="0"/>
                <a:sym typeface="+mn-ea"/>
              </a:rPr>
              <a:t>then M - </a:t>
            </a:r>
            <a:r>
              <a:rPr sz="2000" dirty="0">
                <a:latin typeface="Calibri" panose="020F0502020204030204" charset="0"/>
                <a:cs typeface="Calibri" panose="020F0502020204030204" charset="0"/>
                <a:sym typeface="+mn-ea"/>
              </a:rPr>
              <a:t>Exclusive</a:t>
            </a:r>
            <a:r>
              <a:rPr sz="2000" spc="-45" dirty="0">
                <a:latin typeface="Calibri" panose="020F0502020204030204" charset="0"/>
                <a:cs typeface="Calibri" panose="020F0502020204030204" charset="0"/>
                <a:sym typeface="+mn-ea"/>
              </a:rPr>
              <a:t> </a:t>
            </a:r>
            <a:r>
              <a:rPr sz="2000" spc="-5" dirty="0">
                <a:latin typeface="Calibri" panose="020F0502020204030204" charset="0"/>
                <a:cs typeface="Calibri" panose="020F0502020204030204" charset="0"/>
                <a:sym typeface="+mn-ea"/>
              </a:rPr>
              <a:t>write</a:t>
            </a:r>
            <a:r>
              <a:rPr lang="en-IN" sz="2000" spc="-5" dirty="0">
                <a:latin typeface="Calibri" panose="020F0502020204030204" charset="0"/>
                <a:cs typeface="Calibri" panose="020F0502020204030204" charset="0"/>
                <a:sym typeface="+mn-ea"/>
              </a:rPr>
              <a:t>.</a:t>
            </a:r>
          </a:p>
          <a:p>
            <a:pPr marL="754380" lvl="1" indent="-285115" algn="l">
              <a:lnSpc>
                <a:spcPct val="100000"/>
              </a:lnSpc>
              <a:spcBef>
                <a:spcPts val="85"/>
              </a:spcBef>
              <a:buFont typeface="Wingdings" panose="05000000000000000000"/>
              <a:buChar char=""/>
              <a:tabLst>
                <a:tab pos="754380" algn="l"/>
                <a:tab pos="755015" algn="l"/>
              </a:tabLst>
            </a:pPr>
            <a:r>
              <a:rPr lang="en-IN" sz="2000" dirty="0">
                <a:latin typeface="Calibri" panose="020F0502020204030204" charset="0"/>
                <a:cs typeface="Calibri" panose="020F0502020204030204" charset="0"/>
              </a:rPr>
              <a:t>then if no other master acess that then slave will give ex-ok rsp back.</a:t>
            </a:r>
            <a:endParaRPr sz="2000" dirty="0">
              <a:latin typeface="Calibri" panose="020F0502020204030204" charset="0"/>
              <a:cs typeface="Calibri" panose="020F0502020204030204" charset="0"/>
            </a:endParaRPr>
          </a:p>
          <a:p>
            <a:pPr marL="754380" marR="1160780" lvl="1" indent="-285115" algn="l">
              <a:lnSpc>
                <a:spcPts val="2500"/>
              </a:lnSpc>
              <a:spcBef>
                <a:spcPts val="685"/>
              </a:spcBef>
              <a:buFont typeface="Wingdings" panose="05000000000000000000"/>
              <a:buChar char=""/>
              <a:tabLst>
                <a:tab pos="754380" algn="l"/>
                <a:tab pos="755015" algn="l"/>
              </a:tabLst>
            </a:pPr>
            <a:r>
              <a:rPr sz="2000" dirty="0">
                <a:latin typeface="Calibri" panose="020F0502020204030204" charset="0"/>
                <a:cs typeface="Calibri" panose="020F0502020204030204" charset="0"/>
                <a:sym typeface="+mn-ea"/>
              </a:rPr>
              <a:t>If no intervening write </a:t>
            </a:r>
            <a:r>
              <a:rPr sz="2000" spc="-5" dirty="0">
                <a:latin typeface="Calibri" panose="020F0502020204030204" charset="0"/>
                <a:cs typeface="Calibri" panose="020F0502020204030204" charset="0"/>
                <a:sym typeface="+mn-ea"/>
              </a:rPr>
              <a:t>to </a:t>
            </a:r>
            <a:r>
              <a:rPr sz="2000" dirty="0">
                <a:latin typeface="Calibri" panose="020F0502020204030204" charset="0"/>
                <a:cs typeface="Calibri" panose="020F0502020204030204" charset="0"/>
                <a:sym typeface="+mn-ea"/>
              </a:rPr>
              <a:t>the address region, </a:t>
            </a:r>
            <a:r>
              <a:rPr sz="2000" spc="-715" dirty="0">
                <a:latin typeface="Calibri" panose="020F0502020204030204" charset="0"/>
                <a:cs typeface="Calibri" panose="020F0502020204030204" charset="0"/>
                <a:sym typeface="+mn-ea"/>
              </a:rPr>
              <a:t> </a:t>
            </a:r>
            <a:r>
              <a:rPr sz="2000" spc="-35" dirty="0">
                <a:latin typeface="Calibri" panose="020F0502020204030204" charset="0"/>
                <a:cs typeface="Calibri" panose="020F0502020204030204" charset="0"/>
                <a:sym typeface="+mn-ea"/>
              </a:rPr>
              <a:t>EXOKAY</a:t>
            </a:r>
            <a:r>
              <a:rPr sz="2000" spc="-40"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response.</a:t>
            </a:r>
            <a:r>
              <a:rPr sz="2000" spc="-20"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If</a:t>
            </a:r>
            <a:r>
              <a:rPr sz="2000" spc="-5"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not,</a:t>
            </a:r>
            <a:r>
              <a:rPr sz="2000" spc="-5" dirty="0">
                <a:latin typeface="Calibri" panose="020F0502020204030204" charset="0"/>
                <a:cs typeface="Calibri" panose="020F0502020204030204" charset="0"/>
                <a:sym typeface="+mn-ea"/>
              </a:rPr>
              <a:t> </a:t>
            </a:r>
            <a:r>
              <a:rPr sz="2000" spc="-45" dirty="0">
                <a:latin typeface="Calibri" panose="020F0502020204030204" charset="0"/>
                <a:cs typeface="Calibri" panose="020F0502020204030204" charset="0"/>
                <a:sym typeface="+mn-ea"/>
              </a:rPr>
              <a:t>OKAY</a:t>
            </a:r>
            <a:r>
              <a:rPr sz="2000" spc="-60" dirty="0">
                <a:latin typeface="Calibri" panose="020F0502020204030204" charset="0"/>
                <a:cs typeface="Calibri" panose="020F0502020204030204" charset="0"/>
                <a:sym typeface="+mn-ea"/>
              </a:rPr>
              <a:t> </a:t>
            </a:r>
            <a:r>
              <a:rPr sz="2000" dirty="0">
                <a:latin typeface="Calibri" panose="020F0502020204030204" charset="0"/>
                <a:cs typeface="Calibri" panose="020F0502020204030204" charset="0"/>
                <a:sym typeface="+mn-ea"/>
              </a:rPr>
              <a:t>response.</a:t>
            </a:r>
          </a:p>
          <a:p>
            <a:pPr marL="754380" marR="1160780" lvl="1" indent="-285115" algn="l">
              <a:lnSpc>
                <a:spcPts val="2500"/>
              </a:lnSpc>
              <a:spcBef>
                <a:spcPts val="685"/>
              </a:spcBef>
              <a:buFont typeface="Wingdings" panose="05000000000000000000"/>
              <a:buChar char=""/>
              <a:tabLst>
                <a:tab pos="754380" algn="l"/>
                <a:tab pos="755015" algn="l"/>
              </a:tabLst>
            </a:pPr>
            <a:r>
              <a:rPr sz="2000" dirty="0">
                <a:latin typeface="Calibri" panose="020F0502020204030204" charset="0"/>
                <a:cs typeface="Calibri" panose="020F0502020204030204" charset="0"/>
              </a:rPr>
              <a:t> Start with b11, and end with b00</a:t>
            </a:r>
          </a:p>
          <a:p>
            <a:pPr marL="754380" marR="1160780" lvl="1" indent="-285115" algn="l">
              <a:lnSpc>
                <a:spcPts val="2500"/>
              </a:lnSpc>
              <a:spcBef>
                <a:spcPts val="685"/>
              </a:spcBef>
              <a:buFont typeface="Wingdings" panose="05000000000000000000"/>
              <a:buChar char=""/>
              <a:tabLst>
                <a:tab pos="754380" algn="l"/>
                <a:tab pos="755015" algn="l"/>
              </a:tabLst>
            </a:pPr>
            <a:r>
              <a:rPr sz="2000" dirty="0">
                <a:latin typeface="Calibri" panose="020F0502020204030204" charset="0"/>
                <a:cs typeface="Calibri" panose="020F0502020204030204" charset="0"/>
              </a:rPr>
              <a:t> During the period, only the lock initiating master can access the address region (not the slave!!!)</a:t>
            </a:r>
          </a:p>
          <a:p>
            <a:pPr lvl="1">
              <a:lnSpc>
                <a:spcPct val="100000"/>
              </a:lnSpc>
              <a:spcBef>
                <a:spcPts val="20"/>
              </a:spcBef>
              <a:buFont typeface="Wingdings" panose="05000000000000000000"/>
              <a:buChar char=""/>
            </a:pPr>
            <a:endParaRPr lang="en-US" sz="2000">
              <a:latin typeface="Calibri" panose="020F0502020204030204" charset="0"/>
              <a:cs typeface="Calibri" panose="020F0502020204030204" charset="0"/>
            </a:endParaRPr>
          </a:p>
        </p:txBody>
      </p:sp>
      <p:cxnSp>
        <p:nvCxnSpPr>
          <p:cNvPr id="10" name="Straight Connector 9"/>
          <p:cNvCxnSpPr/>
          <p:nvPr/>
        </p:nvCxnSpPr>
        <p:spPr>
          <a:xfrm flipV="1">
            <a:off x="540385" y="960755"/>
            <a:ext cx="10954385" cy="3111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2785" y="482600"/>
            <a:ext cx="10894060" cy="5890895"/>
          </a:xfrm>
        </p:spPr>
        <p:txBody>
          <a:bodyPr>
            <a:normAutofit lnSpcReduction="10000"/>
          </a:bodyPr>
          <a:lstStyle/>
          <a:p>
            <a:pPr marL="353695" indent="-341630">
              <a:lnSpc>
                <a:spcPct val="100000"/>
              </a:lnSpc>
              <a:spcBef>
                <a:spcPts val="5"/>
              </a:spcBef>
              <a:buFont typeface="Wingdings" panose="05000000000000000000"/>
              <a:buChar char=""/>
              <a:tabLst>
                <a:tab pos="353695" algn="l"/>
                <a:tab pos="354330" algn="l"/>
              </a:tabLst>
            </a:pPr>
            <a:r>
              <a:rPr sz="2800" b="1" spc="-5" dirty="0">
                <a:latin typeface="Calibri" panose="020F0502020204030204" charset="0"/>
                <a:cs typeface="Calibri" panose="020F0502020204030204" charset="0"/>
                <a:sym typeface="+mn-ea"/>
              </a:rPr>
              <a:t>Locked</a:t>
            </a:r>
            <a:r>
              <a:rPr sz="2800" b="1" spc="-40" dirty="0">
                <a:latin typeface="Calibri" panose="020F0502020204030204" charset="0"/>
                <a:cs typeface="Calibri" panose="020F0502020204030204" charset="0"/>
                <a:sym typeface="+mn-ea"/>
              </a:rPr>
              <a:t> </a:t>
            </a:r>
            <a:r>
              <a:rPr sz="2800" b="1" dirty="0">
                <a:latin typeface="Calibri" panose="020F0502020204030204" charset="0"/>
                <a:cs typeface="Calibri" panose="020F0502020204030204" charset="0"/>
                <a:sym typeface="+mn-ea"/>
              </a:rPr>
              <a:t>access</a:t>
            </a:r>
            <a:r>
              <a:rPr lang="en-IN" sz="2800" b="1" dirty="0">
                <a:latin typeface="Calibri" panose="020F0502020204030204" charset="0"/>
                <a:cs typeface="Calibri" panose="020F0502020204030204" charset="0"/>
                <a:sym typeface="+mn-ea"/>
              </a:rPr>
              <a:t>:</a:t>
            </a:r>
          </a:p>
          <a:p>
            <a:pPr marL="12065" indent="0">
              <a:lnSpc>
                <a:spcPct val="100000"/>
              </a:lnSpc>
              <a:spcBef>
                <a:spcPts val="5"/>
              </a:spcBef>
              <a:buFont typeface="Wingdings" panose="05000000000000000000"/>
              <a:buNone/>
              <a:tabLst>
                <a:tab pos="353695" algn="l"/>
                <a:tab pos="354330" algn="l"/>
              </a:tabLst>
            </a:pPr>
            <a:endParaRPr sz="2800" dirty="0">
              <a:latin typeface="Calibri(body)" charset="0"/>
              <a:cs typeface="Calibri(body)" charset="0"/>
            </a:endParaRPr>
          </a:p>
          <a:p>
            <a:pPr marL="754380" lvl="1" indent="-285115">
              <a:lnSpc>
                <a:spcPct val="100000"/>
              </a:lnSpc>
              <a:spcBef>
                <a:spcPts val="90"/>
              </a:spcBef>
              <a:buFont typeface="Wingdings" panose="05000000000000000000"/>
              <a:buChar char=""/>
              <a:tabLst>
                <a:tab pos="754380" algn="l"/>
                <a:tab pos="755015" algn="l"/>
              </a:tabLst>
            </a:pPr>
            <a:r>
              <a:rPr sz="2800" dirty="0">
                <a:latin typeface="Calibri(body)" charset="0"/>
                <a:cs typeface="Calibri(body)" charset="0"/>
                <a:sym typeface="+mn-ea"/>
              </a:rPr>
              <a:t>Start</a:t>
            </a:r>
            <a:r>
              <a:rPr sz="2800" spc="-15" dirty="0">
                <a:latin typeface="Calibri(body)" charset="0"/>
                <a:cs typeface="Calibri(body)" charset="0"/>
                <a:sym typeface="+mn-ea"/>
              </a:rPr>
              <a:t> </a:t>
            </a:r>
            <a:r>
              <a:rPr sz="2800" dirty="0">
                <a:latin typeface="Calibri(body)" charset="0"/>
                <a:cs typeface="Calibri(body)" charset="0"/>
                <a:sym typeface="+mn-ea"/>
              </a:rPr>
              <a:t>with</a:t>
            </a:r>
            <a:r>
              <a:rPr sz="2800" spc="-15" dirty="0">
                <a:latin typeface="Calibri(body)" charset="0"/>
                <a:cs typeface="Calibri(body)" charset="0"/>
                <a:sym typeface="+mn-ea"/>
              </a:rPr>
              <a:t> </a:t>
            </a:r>
            <a:r>
              <a:rPr sz="2800" spc="-45" dirty="0">
                <a:latin typeface="Calibri(body)" charset="0"/>
                <a:cs typeface="Calibri(body)" charset="0"/>
                <a:sym typeface="+mn-ea"/>
              </a:rPr>
              <a:t>b11,</a:t>
            </a:r>
            <a:r>
              <a:rPr sz="2800" spc="-5" dirty="0">
                <a:latin typeface="Calibri(body)" charset="0"/>
                <a:cs typeface="Calibri(body)" charset="0"/>
                <a:sym typeface="+mn-ea"/>
              </a:rPr>
              <a:t> </a:t>
            </a:r>
            <a:r>
              <a:rPr sz="2800" dirty="0">
                <a:latin typeface="Calibri(body)" charset="0"/>
                <a:cs typeface="Calibri(body)" charset="0"/>
                <a:sym typeface="+mn-ea"/>
              </a:rPr>
              <a:t>and</a:t>
            </a:r>
            <a:r>
              <a:rPr sz="2800" spc="-5" dirty="0">
                <a:latin typeface="Calibri(body)" charset="0"/>
                <a:cs typeface="Calibri(body)" charset="0"/>
                <a:sym typeface="+mn-ea"/>
              </a:rPr>
              <a:t> </a:t>
            </a:r>
            <a:r>
              <a:rPr sz="2800" dirty="0">
                <a:latin typeface="Calibri(body)" charset="0"/>
                <a:cs typeface="Calibri(body)" charset="0"/>
                <a:sym typeface="+mn-ea"/>
              </a:rPr>
              <a:t>end</a:t>
            </a:r>
            <a:r>
              <a:rPr sz="2800" spc="-5" dirty="0">
                <a:latin typeface="Calibri(body)" charset="0"/>
                <a:cs typeface="Calibri(body)" charset="0"/>
                <a:sym typeface="+mn-ea"/>
              </a:rPr>
              <a:t> </a:t>
            </a:r>
            <a:r>
              <a:rPr sz="2800" dirty="0">
                <a:latin typeface="Calibri(body)" charset="0"/>
                <a:cs typeface="Calibri(body)" charset="0"/>
                <a:sym typeface="+mn-ea"/>
              </a:rPr>
              <a:t>with b00</a:t>
            </a:r>
            <a:endParaRPr sz="2800" dirty="0">
              <a:latin typeface="Calibri(body)" charset="0"/>
              <a:cs typeface="Calibri(body)" charset="0"/>
            </a:endParaRPr>
          </a:p>
          <a:p>
            <a:pPr marL="754380" marR="5080" lvl="1" indent="-285115">
              <a:lnSpc>
                <a:spcPct val="100000"/>
              </a:lnSpc>
              <a:spcBef>
                <a:spcPts val="705"/>
              </a:spcBef>
              <a:buFont typeface="Wingdings" panose="05000000000000000000"/>
              <a:buChar char=""/>
              <a:tabLst>
                <a:tab pos="754380" algn="l"/>
                <a:tab pos="755015" algn="l"/>
              </a:tabLst>
            </a:pPr>
            <a:r>
              <a:rPr sz="2800" dirty="0">
                <a:latin typeface="Calibri(body)" charset="0"/>
                <a:cs typeface="Calibri(body)" charset="0"/>
                <a:sym typeface="+mn-ea"/>
              </a:rPr>
              <a:t>During</a:t>
            </a:r>
            <a:r>
              <a:rPr sz="2800" spc="-20" dirty="0">
                <a:latin typeface="Calibri(body)" charset="0"/>
                <a:cs typeface="Calibri(body)" charset="0"/>
                <a:sym typeface="+mn-ea"/>
              </a:rPr>
              <a:t> </a:t>
            </a:r>
            <a:r>
              <a:rPr sz="2800" dirty="0">
                <a:latin typeface="Calibri(body)" charset="0"/>
                <a:cs typeface="Calibri(body)" charset="0"/>
                <a:sym typeface="+mn-ea"/>
              </a:rPr>
              <a:t>the period,</a:t>
            </a:r>
            <a:r>
              <a:rPr sz="2800" spc="-5" dirty="0">
                <a:latin typeface="Calibri(body)" charset="0"/>
                <a:cs typeface="Calibri(body)" charset="0"/>
                <a:sym typeface="+mn-ea"/>
              </a:rPr>
              <a:t> </a:t>
            </a:r>
            <a:r>
              <a:rPr sz="2800" dirty="0">
                <a:latin typeface="Calibri(body)" charset="0"/>
                <a:cs typeface="Calibri(body)" charset="0"/>
                <a:sym typeface="+mn-ea"/>
              </a:rPr>
              <a:t>only the lock</a:t>
            </a:r>
            <a:r>
              <a:rPr sz="2800" spc="-10" dirty="0">
                <a:latin typeface="Calibri(body)" charset="0"/>
                <a:cs typeface="Calibri(body)" charset="0"/>
                <a:sym typeface="+mn-ea"/>
              </a:rPr>
              <a:t> </a:t>
            </a:r>
            <a:r>
              <a:rPr sz="2800" dirty="0">
                <a:latin typeface="Calibri(body)" charset="0"/>
                <a:cs typeface="Calibri(body)" charset="0"/>
                <a:sym typeface="+mn-ea"/>
              </a:rPr>
              <a:t>initiating</a:t>
            </a:r>
            <a:r>
              <a:rPr sz="2800" spc="5" dirty="0">
                <a:latin typeface="Calibri(body)" charset="0"/>
                <a:cs typeface="Calibri(body)" charset="0"/>
                <a:sym typeface="+mn-ea"/>
              </a:rPr>
              <a:t> </a:t>
            </a:r>
            <a:r>
              <a:rPr sz="2800" dirty="0">
                <a:latin typeface="Calibri(body)" charset="0"/>
                <a:cs typeface="Calibri(body)" charset="0"/>
                <a:sym typeface="+mn-ea"/>
              </a:rPr>
              <a:t>master</a:t>
            </a:r>
            <a:r>
              <a:rPr sz="2800" spc="-25" dirty="0">
                <a:latin typeface="Calibri(body)" charset="0"/>
                <a:cs typeface="Calibri(body)" charset="0"/>
                <a:sym typeface="+mn-ea"/>
              </a:rPr>
              <a:t> </a:t>
            </a:r>
            <a:r>
              <a:rPr sz="2800" dirty="0">
                <a:latin typeface="Calibri(body)" charset="0"/>
                <a:cs typeface="Calibri(body)" charset="0"/>
                <a:sym typeface="+mn-ea"/>
              </a:rPr>
              <a:t>can </a:t>
            </a:r>
            <a:r>
              <a:rPr sz="2800" spc="-705" dirty="0">
                <a:latin typeface="Calibri(body)" charset="0"/>
                <a:cs typeface="Calibri(body)" charset="0"/>
                <a:sym typeface="+mn-ea"/>
              </a:rPr>
              <a:t> </a:t>
            </a:r>
            <a:r>
              <a:rPr sz="2800" dirty="0">
                <a:latin typeface="Calibri(body)" charset="0"/>
                <a:cs typeface="Calibri(body)" charset="0"/>
                <a:sym typeface="+mn-ea"/>
              </a:rPr>
              <a:t>access</a:t>
            </a:r>
            <a:r>
              <a:rPr sz="2800" spc="-35" dirty="0">
                <a:latin typeface="Calibri(body)" charset="0"/>
                <a:cs typeface="Calibri(body)" charset="0"/>
                <a:sym typeface="+mn-ea"/>
              </a:rPr>
              <a:t> </a:t>
            </a:r>
            <a:r>
              <a:rPr sz="2800" dirty="0">
                <a:latin typeface="Calibri(body)" charset="0"/>
                <a:cs typeface="Calibri(body)" charset="0"/>
                <a:sym typeface="+mn-ea"/>
              </a:rPr>
              <a:t>the</a:t>
            </a:r>
            <a:r>
              <a:rPr sz="2800" spc="10" dirty="0">
                <a:latin typeface="Calibri(body)" charset="0"/>
                <a:cs typeface="Calibri(body)" charset="0"/>
                <a:sym typeface="+mn-ea"/>
              </a:rPr>
              <a:t> </a:t>
            </a:r>
            <a:r>
              <a:rPr sz="2800" dirty="0">
                <a:latin typeface="Calibri(body)" charset="0"/>
                <a:cs typeface="Calibri(body)" charset="0"/>
                <a:sym typeface="+mn-ea"/>
              </a:rPr>
              <a:t>address</a:t>
            </a:r>
            <a:r>
              <a:rPr sz="2800" spc="-20" dirty="0">
                <a:latin typeface="Calibri(body)" charset="0"/>
                <a:cs typeface="Calibri(body)" charset="0"/>
                <a:sym typeface="+mn-ea"/>
              </a:rPr>
              <a:t> </a:t>
            </a:r>
            <a:r>
              <a:rPr sz="2800" dirty="0">
                <a:latin typeface="Calibri(body)" charset="0"/>
                <a:cs typeface="Calibri(body)" charset="0"/>
                <a:sym typeface="+mn-ea"/>
              </a:rPr>
              <a:t>region</a:t>
            </a:r>
            <a:r>
              <a:rPr sz="2800" spc="5" dirty="0">
                <a:latin typeface="Calibri(body)" charset="0"/>
                <a:cs typeface="Calibri(body)" charset="0"/>
                <a:sym typeface="+mn-ea"/>
              </a:rPr>
              <a:t> (</a:t>
            </a:r>
            <a:r>
              <a:rPr sz="2800" spc="5" dirty="0">
                <a:solidFill>
                  <a:srgbClr val="FF0000"/>
                </a:solidFill>
                <a:latin typeface="Calibri(body)" charset="0"/>
                <a:cs typeface="Calibri(body)" charset="0"/>
                <a:sym typeface="+mn-ea"/>
              </a:rPr>
              <a:t>not</a:t>
            </a:r>
            <a:r>
              <a:rPr sz="2800" spc="-10" dirty="0">
                <a:solidFill>
                  <a:srgbClr val="FF0000"/>
                </a:solidFill>
                <a:latin typeface="Calibri(body)" charset="0"/>
                <a:cs typeface="Calibri(body)" charset="0"/>
                <a:sym typeface="+mn-ea"/>
              </a:rPr>
              <a:t> </a:t>
            </a:r>
            <a:r>
              <a:rPr sz="2800" dirty="0">
                <a:solidFill>
                  <a:srgbClr val="FF0000"/>
                </a:solidFill>
                <a:latin typeface="Calibri(body)" charset="0"/>
                <a:cs typeface="Calibri(body)" charset="0"/>
                <a:sym typeface="+mn-ea"/>
              </a:rPr>
              <a:t>the</a:t>
            </a:r>
            <a:r>
              <a:rPr sz="2800" spc="10" dirty="0">
                <a:solidFill>
                  <a:srgbClr val="FF0000"/>
                </a:solidFill>
                <a:latin typeface="Calibri(body)" charset="0"/>
                <a:cs typeface="Calibri(body)" charset="0"/>
                <a:sym typeface="+mn-ea"/>
              </a:rPr>
              <a:t> </a:t>
            </a:r>
            <a:r>
              <a:rPr sz="2800" dirty="0">
                <a:solidFill>
                  <a:srgbClr val="FF0000"/>
                </a:solidFill>
                <a:latin typeface="Calibri(body)" charset="0"/>
                <a:cs typeface="Calibri(body)" charset="0"/>
                <a:sym typeface="+mn-ea"/>
              </a:rPr>
              <a:t>slave!!!</a:t>
            </a:r>
            <a:r>
              <a:rPr sz="2800" dirty="0">
                <a:latin typeface="Calibri(body)" charset="0"/>
                <a:cs typeface="Calibri(body)" charset="0"/>
                <a:sym typeface="+mn-ea"/>
              </a:rPr>
              <a:t>)</a:t>
            </a: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AXI4 does not support locked transactions. </a:t>
            </a:r>
            <a:r>
              <a:rPr lang="en-IN" altLang="en-US">
                <a:latin typeface="Calibri(body)" charset="0"/>
                <a:cs typeface="Calibri(body)" charset="0"/>
                <a:sym typeface="+mn-ea"/>
              </a:rPr>
              <a:t>Only Normal access and Exclusive acess are supported by AXI4.</a:t>
            </a:r>
            <a:endParaRPr lang="en-US" dirty="0">
              <a:latin typeface="Calibri(body)" charset="0"/>
              <a:cs typeface="Calibri(body)" charset="0"/>
              <a:sym typeface="+mn-ea"/>
            </a:endParaRP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However, an AXI3 implementation must support locked transactions.</a:t>
            </a: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AXI4 removes support for locked transactions because:</a:t>
            </a: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the majority of components do not require locked transactions</a:t>
            </a: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the implementation of locked transactions has a significant effect on:</a:t>
            </a: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the complexity of the interconnect</a:t>
            </a:r>
          </a:p>
          <a:p>
            <a:pPr marL="754380" marR="5080" lvl="1" indent="-285115">
              <a:lnSpc>
                <a:spcPct val="100000"/>
              </a:lnSpc>
              <a:spcBef>
                <a:spcPts val="705"/>
              </a:spcBef>
              <a:buFont typeface="Wingdings" panose="05000000000000000000"/>
              <a:buChar char=""/>
              <a:tabLst>
                <a:tab pos="754380" algn="l"/>
                <a:tab pos="755015" algn="l"/>
              </a:tabLst>
            </a:pPr>
            <a:r>
              <a:rPr lang="en-US" dirty="0">
                <a:latin typeface="Calibri(body)" charset="0"/>
                <a:cs typeface="Calibri(body)" charset="0"/>
                <a:sym typeface="+mn-ea"/>
              </a:rPr>
              <a:t> the ability to make QoS guarantees.</a:t>
            </a:r>
            <a:endParaRPr lang="en-US">
              <a:latin typeface="Calibri(body)" charset="0"/>
              <a:cs typeface="Calibri(body)" charset="0"/>
            </a:endParaRPr>
          </a:p>
          <a:p>
            <a:pPr marL="754380" marR="5080" lvl="1" indent="-285115">
              <a:lnSpc>
                <a:spcPct val="80000"/>
              </a:lnSpc>
              <a:spcBef>
                <a:spcPts val="705"/>
              </a:spcBef>
              <a:buFont typeface="Wingdings" panose="05000000000000000000"/>
              <a:buChar char=""/>
              <a:tabLst>
                <a:tab pos="754380" algn="l"/>
                <a:tab pos="755015" algn="l"/>
              </a:tabLst>
            </a:pPr>
            <a:endParaRPr sz="2800" dirty="0">
              <a:latin typeface="Times New Roman" panose="02020603050405020304" charset="0"/>
              <a:cs typeface="Times New Roman" panose="02020603050405020304" charset="0"/>
            </a:endParaRPr>
          </a:p>
          <a:p>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220" y="0"/>
            <a:ext cx="10515600" cy="1155700"/>
          </a:xfrm>
        </p:spPr>
        <p:txBody>
          <a:bodyPr/>
          <a:lstStyle/>
          <a:p>
            <a:r>
              <a:rPr lang="en-IN" altLang="en-US" b="1"/>
              <a:t>                          </a:t>
            </a:r>
            <a:r>
              <a:rPr lang="en-US" altLang="en-IN" b="1"/>
              <a:t>  </a:t>
            </a:r>
            <a:r>
              <a:rPr lang="en-IN" altLang="en-US" b="1"/>
              <a:t>Features </a:t>
            </a:r>
          </a:p>
        </p:txBody>
      </p:sp>
      <p:sp>
        <p:nvSpPr>
          <p:cNvPr id="3" name="Content Placeholder 2"/>
          <p:cNvSpPr>
            <a:spLocks noGrp="1"/>
          </p:cNvSpPr>
          <p:nvPr>
            <p:ph idx="1"/>
          </p:nvPr>
        </p:nvSpPr>
        <p:spPr>
          <a:xfrm>
            <a:off x="838200" y="1344295"/>
            <a:ext cx="10515600" cy="4497705"/>
          </a:xfrm>
        </p:spPr>
        <p:txBody>
          <a:bodyPr>
            <a:normAutofit lnSpcReduction="10000"/>
          </a:bodyPr>
          <a:lstStyle/>
          <a:p>
            <a:pPr lvl="0"/>
            <a:r>
              <a:rPr lang="en-IN" altLang="en-US">
                <a:sym typeface="+mn-ea"/>
              </a:rPr>
              <a:t>t</a:t>
            </a:r>
            <a:r>
              <a:rPr lang="en-US">
                <a:sym typeface="+mn-ea"/>
              </a:rPr>
              <a:t>he key features of the AXI protocol are:</a:t>
            </a:r>
            <a:endParaRPr lang="en-US"/>
          </a:p>
          <a:p>
            <a:r>
              <a:rPr lang="en-US">
                <a:sym typeface="+mn-ea"/>
              </a:rPr>
              <a:t> separate address/control and data phases</a:t>
            </a:r>
            <a:endParaRPr lang="en-US"/>
          </a:p>
          <a:p>
            <a:r>
              <a:rPr lang="en-US">
                <a:sym typeface="+mn-ea"/>
              </a:rPr>
              <a:t>support for unaligned data transfers, using byte strobes</a:t>
            </a:r>
            <a:endParaRPr lang="en-US"/>
          </a:p>
          <a:p>
            <a:r>
              <a:rPr lang="en-US">
                <a:sym typeface="+mn-ea"/>
              </a:rPr>
              <a:t> uses burst-based transactions with only the start address issued</a:t>
            </a:r>
            <a:endParaRPr lang="en-US"/>
          </a:p>
          <a:p>
            <a:r>
              <a:rPr lang="en-US">
                <a:sym typeface="+mn-ea"/>
              </a:rPr>
              <a:t> separate read and write data channels, that can provide low-cost Direct Memory Access (DMA)</a:t>
            </a:r>
            <a:endParaRPr lang="en-US"/>
          </a:p>
          <a:p>
            <a:r>
              <a:rPr lang="en-US">
                <a:sym typeface="+mn-ea"/>
              </a:rPr>
              <a:t> support for issuing multiple outstanding addresses</a:t>
            </a:r>
            <a:endParaRPr lang="en-US"/>
          </a:p>
          <a:p>
            <a:r>
              <a:rPr lang="en-US">
                <a:sym typeface="+mn-ea"/>
              </a:rPr>
              <a:t>support for out-of-order transaction completion</a:t>
            </a:r>
            <a:endParaRPr lang="en-US"/>
          </a:p>
          <a:p>
            <a:r>
              <a:rPr lang="en-US">
                <a:sym typeface="+mn-ea"/>
              </a:rPr>
              <a:t> permits easy addition of register stages to provide timing closure.</a:t>
            </a:r>
            <a:endParaRPr lang="en-US"/>
          </a:p>
          <a:p>
            <a:endParaRPr lang="en-US"/>
          </a:p>
        </p:txBody>
      </p:sp>
      <p:cxnSp>
        <p:nvCxnSpPr>
          <p:cNvPr id="4" name="Straight Connector 3"/>
          <p:cNvCxnSpPr/>
          <p:nvPr/>
        </p:nvCxnSpPr>
        <p:spPr>
          <a:xfrm>
            <a:off x="896620" y="1038860"/>
            <a:ext cx="10490200" cy="0"/>
          </a:xfrm>
          <a:prstGeom prst="line">
            <a:avLst/>
          </a:prstGeom>
          <a:ln w="603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140" y="0"/>
            <a:ext cx="10515600" cy="1042035"/>
          </a:xfrm>
        </p:spPr>
        <p:txBody>
          <a:bodyPr/>
          <a:lstStyle/>
          <a:p>
            <a:r>
              <a:rPr b="1" spc="-670" dirty="0">
                <a:latin typeface="Times New Roman" panose="02020603050405020304" charset="0"/>
                <a:cs typeface="Times New Roman" panose="02020603050405020304" charset="0"/>
                <a:sym typeface="+mn-ea"/>
              </a:rPr>
              <a:t> </a:t>
            </a:r>
            <a:r>
              <a:rPr lang="en-US" b="1" spc="-670" dirty="0">
                <a:latin typeface="Times New Roman" panose="02020603050405020304" charset="0"/>
                <a:cs typeface="Times New Roman" panose="02020603050405020304" charset="0"/>
                <a:sym typeface="+mn-ea"/>
              </a:rPr>
              <a:t> </a:t>
            </a:r>
            <a:r>
              <a:rPr lang="en-IN" altLang="en-US" b="1" spc="-670" dirty="0">
                <a:latin typeface="Times New Roman" panose="02020603050405020304" charset="0"/>
                <a:cs typeface="Times New Roman" panose="02020603050405020304" charset="0"/>
                <a:sym typeface="+mn-ea"/>
              </a:rPr>
              <a:t>                                                    </a:t>
            </a:r>
            <a:r>
              <a:rPr spc="-65" dirty="0">
                <a:latin typeface="Calibri" panose="020F0502020204030204" charset="0"/>
                <a:cs typeface="Calibri" panose="020F0502020204030204" charset="0"/>
                <a:sym typeface="+mn-ea"/>
              </a:rPr>
              <a:t>Response</a:t>
            </a:r>
            <a:r>
              <a:rPr lang="en-IN" spc="-65" dirty="0">
                <a:latin typeface="Calibri" panose="020F0502020204030204" charset="0"/>
                <a:cs typeface="Calibri" panose="020F0502020204030204" charset="0"/>
                <a:sym typeface="+mn-ea"/>
              </a:rPr>
              <a:t> Signals</a:t>
            </a:r>
          </a:p>
        </p:txBody>
      </p:sp>
      <p:pic>
        <p:nvPicPr>
          <p:cNvPr id="5" name="Content Placeholder 4"/>
          <p:cNvPicPr>
            <a:picLocks noGrp="1" noChangeAspect="1"/>
          </p:cNvPicPr>
          <p:nvPr>
            <p:ph sz="half" idx="1"/>
          </p:nvPr>
        </p:nvPicPr>
        <p:blipFill>
          <a:blip r:embed="rId2"/>
          <a:srcRect l="13612" t="-4634" r="21065" b="46543"/>
          <a:stretch>
            <a:fillRect/>
          </a:stretch>
        </p:blipFill>
        <p:spPr>
          <a:xfrm>
            <a:off x="8229600" y="1144905"/>
            <a:ext cx="3714750" cy="3119755"/>
          </a:xfrm>
          <a:prstGeom prst="rect">
            <a:avLst/>
          </a:prstGeom>
        </p:spPr>
      </p:pic>
      <p:sp>
        <p:nvSpPr>
          <p:cNvPr id="7" name="Text Box 6"/>
          <p:cNvSpPr txBox="1"/>
          <p:nvPr/>
        </p:nvSpPr>
        <p:spPr>
          <a:xfrm>
            <a:off x="433070" y="1144270"/>
            <a:ext cx="7709535" cy="5312410"/>
          </a:xfrm>
          <a:prstGeom prst="rect">
            <a:avLst/>
          </a:prstGeom>
          <a:noFill/>
        </p:spPr>
        <p:txBody>
          <a:bodyPr wrap="square" rtlCol="0">
            <a:noAutofit/>
          </a:bodyPr>
          <a:lstStyle/>
          <a:p>
            <a:pPr marL="288925" indent="-276860" algn="l">
              <a:lnSpc>
                <a:spcPct val="100000"/>
              </a:lnSpc>
              <a:spcBef>
                <a:spcPts val="600"/>
              </a:spcBef>
              <a:tabLst>
                <a:tab pos="288925" algn="l"/>
                <a:tab pos="289560" algn="l"/>
              </a:tabLst>
            </a:pPr>
            <a:r>
              <a:rPr lang="en-IN" altLang="en-US" sz="2000" spc="130" dirty="0">
                <a:latin typeface="Calibri" panose="020F0502020204030204" charset="0"/>
                <a:cs typeface="Calibri" panose="020F0502020204030204" charset="0"/>
                <a:sym typeface="+mn-ea"/>
              </a:rPr>
              <a:t>1.</a:t>
            </a:r>
            <a:r>
              <a:rPr lang="en-US" sz="2000" spc="130" dirty="0">
                <a:latin typeface="Calibri" panose="020F0502020204030204" charset="0"/>
                <a:cs typeface="Calibri" panose="020F0502020204030204" charset="0"/>
                <a:sym typeface="+mn-ea"/>
              </a:rPr>
              <a:t>OKAY</a:t>
            </a:r>
            <a:endParaRPr lang="en-US" sz="2000" dirty="0">
              <a:latin typeface="Calibri" panose="020F0502020204030204" charset="0"/>
              <a:cs typeface="Calibri" panose="020F0502020204030204" charset="0"/>
            </a:endParaRPr>
          </a:p>
          <a:p>
            <a:pPr marL="565785" marR="801370" lvl="1" indent="-238760" algn="l">
              <a:lnSpc>
                <a:spcPct val="101000"/>
              </a:lnSpc>
              <a:spcBef>
                <a:spcPts val="415"/>
              </a:spcBef>
              <a:buFont typeface="Verdana" panose="020B0604030504040204"/>
              <a:buChar char="◦"/>
              <a:tabLst>
                <a:tab pos="565150" algn="l"/>
                <a:tab pos="565785" algn="l"/>
              </a:tabLst>
            </a:pPr>
            <a:r>
              <a:rPr lang="en-US" sz="2000" spc="-15" dirty="0">
                <a:latin typeface="Calibri" panose="020F0502020204030204" charset="0"/>
                <a:cs typeface="Calibri" panose="020F0502020204030204" charset="0"/>
                <a:sym typeface="+mn-ea"/>
              </a:rPr>
              <a:t>Normal </a:t>
            </a:r>
            <a:r>
              <a:rPr lang="en-US" sz="2000" spc="-90" dirty="0">
                <a:latin typeface="Calibri" panose="020F0502020204030204" charset="0"/>
                <a:cs typeface="Calibri" panose="020F0502020204030204" charset="0"/>
                <a:sym typeface="+mn-ea"/>
              </a:rPr>
              <a:t>access </a:t>
            </a:r>
            <a:r>
              <a:rPr lang="en-US" sz="2000" spc="-100" dirty="0">
                <a:latin typeface="Calibri" panose="020F0502020204030204" charset="0"/>
                <a:cs typeface="Calibri" panose="020F0502020204030204" charset="0"/>
                <a:sym typeface="+mn-ea"/>
              </a:rPr>
              <a:t>success/Exclusive </a:t>
            </a:r>
            <a:r>
              <a:rPr lang="en-US" sz="2000" spc="-90" dirty="0">
                <a:latin typeface="Calibri" panose="020F0502020204030204" charset="0"/>
                <a:cs typeface="Calibri" panose="020F0502020204030204" charset="0"/>
                <a:sym typeface="+mn-ea"/>
              </a:rPr>
              <a:t>access </a:t>
            </a:r>
            <a:r>
              <a:rPr lang="en-US" sz="2000" spc="-120" dirty="0">
                <a:latin typeface="Calibri" panose="020F0502020204030204" charset="0"/>
                <a:cs typeface="Calibri" panose="020F0502020204030204" charset="0"/>
                <a:sym typeface="+mn-ea"/>
              </a:rPr>
              <a:t>failure/Exclusive </a:t>
            </a:r>
            <a:r>
              <a:rPr lang="en-US" sz="2000" spc="-90" dirty="0">
                <a:latin typeface="Calibri" panose="020F0502020204030204" charset="0"/>
                <a:cs typeface="Calibri" panose="020F0502020204030204" charset="0"/>
                <a:sym typeface="+mn-ea"/>
              </a:rPr>
              <a:t>access </a:t>
            </a:r>
            <a:r>
              <a:rPr lang="en-US" sz="2000" spc="-45" dirty="0">
                <a:latin typeface="Calibri" panose="020F0502020204030204" charset="0"/>
                <a:cs typeface="Calibri" panose="020F0502020204030204" charset="0"/>
                <a:sym typeface="+mn-ea"/>
              </a:rPr>
              <a:t>to</a:t>
            </a:r>
            <a:r>
              <a:rPr lang="en-US" sz="2000" spc="-375" dirty="0">
                <a:latin typeface="Calibri" panose="020F0502020204030204" charset="0"/>
                <a:cs typeface="Calibri" panose="020F0502020204030204" charset="0"/>
                <a:sym typeface="+mn-ea"/>
              </a:rPr>
              <a:t> </a:t>
            </a:r>
            <a:r>
              <a:rPr lang="en-US" sz="2000" spc="-35" dirty="0">
                <a:latin typeface="Calibri" panose="020F0502020204030204" charset="0"/>
                <a:cs typeface="Calibri" panose="020F0502020204030204" charset="0"/>
                <a:sym typeface="+mn-ea"/>
              </a:rPr>
              <a:t>non-  </a:t>
            </a:r>
            <a:r>
              <a:rPr lang="en-US" sz="2000" spc="-80" dirty="0">
                <a:latin typeface="Calibri" panose="020F0502020204030204" charset="0"/>
                <a:cs typeface="Calibri" panose="020F0502020204030204" charset="0"/>
                <a:sym typeface="+mn-ea"/>
              </a:rPr>
              <a:t>supporting</a:t>
            </a:r>
            <a:r>
              <a:rPr lang="en-US" sz="2000" spc="-50" dirty="0">
                <a:latin typeface="Calibri" panose="020F0502020204030204" charset="0"/>
                <a:cs typeface="Calibri" panose="020F0502020204030204" charset="0"/>
                <a:sym typeface="+mn-ea"/>
              </a:rPr>
              <a:t> </a:t>
            </a:r>
            <a:r>
              <a:rPr lang="en-US" sz="2000" spc="-135" dirty="0">
                <a:latin typeface="Calibri" panose="020F0502020204030204" charset="0"/>
                <a:cs typeface="Calibri" panose="020F0502020204030204" charset="0"/>
                <a:sym typeface="+mn-ea"/>
              </a:rPr>
              <a:t>Slave.</a:t>
            </a:r>
            <a:endParaRPr lang="en-US" sz="2000" spc="-135" dirty="0">
              <a:latin typeface="Calibri" panose="020F0502020204030204" charset="0"/>
              <a:cs typeface="Calibri" panose="020F0502020204030204" charset="0"/>
            </a:endParaRPr>
          </a:p>
          <a:p>
            <a:pPr marL="288925" indent="-276860" algn="l">
              <a:spcBef>
                <a:spcPts val="415"/>
              </a:spcBef>
              <a:tabLst>
                <a:tab pos="288925" algn="l"/>
                <a:tab pos="289560" algn="l"/>
              </a:tabLst>
            </a:pPr>
            <a:r>
              <a:rPr lang="en-US" sz="2000" spc="135" dirty="0">
                <a:latin typeface="Calibri" panose="020F0502020204030204" charset="0"/>
                <a:cs typeface="Calibri" panose="020F0502020204030204" charset="0"/>
                <a:sym typeface="+mn-ea"/>
              </a:rPr>
              <a:t>2.EXOKAY</a:t>
            </a:r>
            <a:endParaRPr lang="en-US" sz="2000" dirty="0">
              <a:latin typeface="Calibri" panose="020F0502020204030204" charset="0"/>
              <a:cs typeface="Calibri" panose="020F0502020204030204" charset="0"/>
            </a:endParaRPr>
          </a:p>
          <a:p>
            <a:pPr marL="288925" indent="-276860" algn="l">
              <a:spcBef>
                <a:spcPts val="415"/>
              </a:spcBef>
              <a:tabLst>
                <a:tab pos="288925" algn="l"/>
                <a:tab pos="289560" algn="l"/>
              </a:tabLst>
            </a:pPr>
            <a:r>
              <a:rPr lang="en-US" sz="2000" spc="-45" dirty="0">
                <a:latin typeface="Calibri" panose="020F0502020204030204" charset="0"/>
                <a:cs typeface="Calibri" panose="020F0502020204030204" charset="0"/>
                <a:sym typeface="+mn-ea"/>
              </a:rPr>
              <a:t>		</a:t>
            </a:r>
            <a:r>
              <a:rPr lang="en-US" sz="2000" spc="-85" dirty="0">
                <a:latin typeface="Calibri" panose="020F0502020204030204" charset="0"/>
                <a:cs typeface="Calibri" panose="020F0502020204030204" charset="0"/>
                <a:sym typeface="+mn-ea"/>
              </a:rPr>
              <a:t>Exclusive </a:t>
            </a:r>
            <a:r>
              <a:rPr lang="en-US" sz="2000" spc="-90" dirty="0">
                <a:latin typeface="Calibri" panose="020F0502020204030204" charset="0"/>
                <a:cs typeface="Calibri" panose="020F0502020204030204" charset="0"/>
                <a:sym typeface="+mn-ea"/>
              </a:rPr>
              <a:t>access</a:t>
            </a:r>
            <a:r>
              <a:rPr lang="en-US" sz="2000" spc="-170" dirty="0">
                <a:latin typeface="Calibri" panose="020F0502020204030204" charset="0"/>
                <a:cs typeface="Calibri" panose="020F0502020204030204" charset="0"/>
                <a:sym typeface="+mn-ea"/>
              </a:rPr>
              <a:t> </a:t>
            </a:r>
            <a:r>
              <a:rPr lang="en-US" sz="2000" spc="-70" dirty="0">
                <a:latin typeface="Calibri" panose="020F0502020204030204" charset="0"/>
                <a:cs typeface="Calibri" panose="020F0502020204030204" charset="0"/>
                <a:sym typeface="+mn-ea"/>
              </a:rPr>
              <a:t>success.</a:t>
            </a:r>
            <a:endParaRPr lang="en-US" sz="2000" spc="-45" dirty="0">
              <a:latin typeface="Calibri" panose="020F0502020204030204" charset="0"/>
              <a:cs typeface="Calibri" panose="020F0502020204030204" charset="0"/>
            </a:endParaRPr>
          </a:p>
          <a:p>
            <a:pPr marL="288925" indent="-276860" algn="l">
              <a:lnSpc>
                <a:spcPct val="100000"/>
              </a:lnSpc>
              <a:spcBef>
                <a:spcPts val="415"/>
              </a:spcBef>
              <a:tabLst>
                <a:tab pos="288925" algn="l"/>
                <a:tab pos="289560" algn="l"/>
              </a:tabLst>
            </a:pPr>
            <a:r>
              <a:rPr lang="en-US" sz="2000" spc="-45" dirty="0">
                <a:latin typeface="Calibri" panose="020F0502020204030204" charset="0"/>
                <a:cs typeface="Calibri" panose="020F0502020204030204" charset="0"/>
                <a:sym typeface="+mn-ea"/>
              </a:rPr>
              <a:t>3.SLVERR</a:t>
            </a:r>
            <a:endParaRPr lang="en-US" sz="2000" dirty="0">
              <a:latin typeface="Calibri" panose="020F0502020204030204" charset="0"/>
              <a:cs typeface="Calibri" panose="020F0502020204030204" charset="0"/>
            </a:endParaRPr>
          </a:p>
          <a:p>
            <a:pPr marL="565785" marR="752475" lvl="1" indent="-238760" algn="l">
              <a:lnSpc>
                <a:spcPct val="99000"/>
              </a:lnSpc>
              <a:spcBef>
                <a:spcPts val="525"/>
              </a:spcBef>
              <a:buFont typeface="Verdana" panose="020B0604030504040204"/>
              <a:buChar char="◦"/>
              <a:tabLst>
                <a:tab pos="565150" algn="l"/>
                <a:tab pos="565785" algn="l"/>
              </a:tabLst>
            </a:pPr>
            <a:r>
              <a:rPr lang="en-US" sz="2000" spc="-135" dirty="0">
                <a:latin typeface="Calibri" panose="020F0502020204030204" charset="0"/>
                <a:cs typeface="Calibri" panose="020F0502020204030204" charset="0"/>
                <a:sym typeface="+mn-ea"/>
              </a:rPr>
              <a:t>Slave  </a:t>
            </a:r>
            <a:r>
              <a:rPr lang="en-US" sz="2000" spc="-90" dirty="0">
                <a:latin typeface="Calibri" panose="020F0502020204030204" charset="0"/>
                <a:cs typeface="Calibri" panose="020F0502020204030204" charset="0"/>
                <a:sym typeface="+mn-ea"/>
              </a:rPr>
              <a:t>generates  </a:t>
            </a:r>
            <a:r>
              <a:rPr lang="en-US" sz="2000" spc="-10" dirty="0">
                <a:latin typeface="Calibri" panose="020F0502020204030204" charset="0"/>
                <a:cs typeface="Calibri" panose="020F0502020204030204" charset="0"/>
                <a:sym typeface="+mn-ea"/>
              </a:rPr>
              <a:t>error </a:t>
            </a:r>
            <a:r>
              <a:rPr lang="en-US" sz="2000" spc="-80" dirty="0">
                <a:latin typeface="Calibri" panose="020F0502020204030204" charset="0"/>
                <a:cs typeface="Calibri" panose="020F0502020204030204" charset="0"/>
                <a:sym typeface="+mn-ea"/>
              </a:rPr>
              <a:t>response/ unsupported </a:t>
            </a:r>
            <a:r>
              <a:rPr lang="en-US" sz="2000" spc="-90" dirty="0">
                <a:latin typeface="Calibri" panose="020F0502020204030204" charset="0"/>
                <a:cs typeface="Calibri" panose="020F0502020204030204" charset="0"/>
                <a:sym typeface="+mn-ea"/>
              </a:rPr>
              <a:t>transfer  </a:t>
            </a:r>
            <a:r>
              <a:rPr lang="en-US" sz="2000" spc="-65" dirty="0">
                <a:latin typeface="Calibri" panose="020F0502020204030204" charset="0"/>
                <a:cs typeface="Calibri" panose="020F0502020204030204" charset="0"/>
                <a:sym typeface="+mn-ea"/>
              </a:rPr>
              <a:t>size/WR </a:t>
            </a:r>
            <a:r>
              <a:rPr lang="en-US" sz="2000" spc="-90" dirty="0">
                <a:latin typeface="Calibri" panose="020F0502020204030204" charset="0"/>
                <a:cs typeface="Calibri" panose="020F0502020204030204" charset="0"/>
                <a:sym typeface="+mn-ea"/>
              </a:rPr>
              <a:t>access</a:t>
            </a:r>
            <a:r>
              <a:rPr lang="en-IN" altLang="en-US" sz="2000" spc="-90" dirty="0">
                <a:latin typeface="Calibri" panose="020F0502020204030204" charset="0"/>
                <a:cs typeface="Calibri" panose="020F0502020204030204" charset="0"/>
                <a:sym typeface="+mn-ea"/>
              </a:rPr>
              <a:t> </a:t>
            </a:r>
            <a:r>
              <a:rPr lang="en-US" sz="2000" spc="-395" dirty="0">
                <a:latin typeface="Calibri" panose="020F0502020204030204" charset="0"/>
                <a:cs typeface="Calibri" panose="020F0502020204030204" charset="0"/>
                <a:sym typeface="+mn-ea"/>
              </a:rPr>
              <a:t> </a:t>
            </a:r>
            <a:r>
              <a:rPr lang="en-US" sz="2000" spc="-45" dirty="0">
                <a:latin typeface="Calibri" panose="020F0502020204030204" charset="0"/>
                <a:cs typeface="Calibri" panose="020F0502020204030204" charset="0"/>
                <a:sym typeface="+mn-ea"/>
              </a:rPr>
              <a:t>to  </a:t>
            </a:r>
            <a:r>
              <a:rPr lang="en-US" sz="2000" spc="-75" dirty="0">
                <a:latin typeface="Calibri" panose="020F0502020204030204" charset="0"/>
                <a:cs typeface="Calibri" panose="020F0502020204030204" charset="0"/>
                <a:sym typeface="+mn-ea"/>
              </a:rPr>
              <a:t>RO/timeout </a:t>
            </a:r>
            <a:r>
              <a:rPr lang="en-US" sz="2000" spc="-80" dirty="0">
                <a:latin typeface="Calibri" panose="020F0502020204030204" charset="0"/>
                <a:cs typeface="Calibri" panose="020F0502020204030204" charset="0"/>
                <a:sym typeface="+mn-ea"/>
              </a:rPr>
              <a:t>condition </a:t>
            </a:r>
            <a:r>
              <a:rPr lang="en-US" sz="2000" spc="-114" dirty="0">
                <a:latin typeface="Calibri" panose="020F0502020204030204" charset="0"/>
                <a:cs typeface="Calibri" panose="020F0502020204030204" charset="0"/>
                <a:sym typeface="+mn-ea"/>
              </a:rPr>
              <a:t>in </a:t>
            </a:r>
            <a:r>
              <a:rPr lang="en-US" sz="2000" spc="-135" dirty="0">
                <a:latin typeface="Calibri" panose="020F0502020204030204" charset="0"/>
                <a:cs typeface="Calibri" panose="020F0502020204030204" charset="0"/>
                <a:sym typeface="+mn-ea"/>
              </a:rPr>
              <a:t>slave/access </a:t>
            </a:r>
            <a:r>
              <a:rPr lang="en-US" sz="2000" spc="-45" dirty="0">
                <a:latin typeface="Calibri" panose="020F0502020204030204" charset="0"/>
                <a:cs typeface="Calibri" panose="020F0502020204030204" charset="0"/>
                <a:sym typeface="+mn-ea"/>
              </a:rPr>
              <a:t>to </a:t>
            </a:r>
            <a:r>
              <a:rPr lang="en-US" sz="2000" spc="-80" dirty="0">
                <a:latin typeface="Calibri" panose="020F0502020204030204" charset="0"/>
                <a:cs typeface="Calibri" panose="020F0502020204030204" charset="0"/>
                <a:sym typeface="+mn-ea"/>
              </a:rPr>
              <a:t>address </a:t>
            </a:r>
            <a:r>
              <a:rPr lang="en-US" sz="2000" spc="-65" dirty="0">
                <a:latin typeface="Calibri" panose="020F0502020204030204" charset="0"/>
                <a:cs typeface="Calibri" panose="020F0502020204030204" charset="0"/>
                <a:sym typeface="+mn-ea"/>
              </a:rPr>
              <a:t>where </a:t>
            </a:r>
            <a:r>
              <a:rPr lang="en-US" sz="2000" spc="-30" dirty="0">
                <a:latin typeface="Calibri" panose="020F0502020204030204" charset="0"/>
                <a:cs typeface="Calibri" panose="020F0502020204030204" charset="0"/>
                <a:sym typeface="+mn-ea"/>
              </a:rPr>
              <a:t>no </a:t>
            </a:r>
            <a:r>
              <a:rPr lang="en-US" sz="2000" spc="-75" dirty="0">
                <a:latin typeface="Calibri" panose="020F0502020204030204" charset="0"/>
                <a:cs typeface="Calibri" panose="020F0502020204030204" charset="0"/>
                <a:sym typeface="+mn-ea"/>
              </a:rPr>
              <a:t>register  </a:t>
            </a:r>
            <a:r>
              <a:rPr lang="en-US" sz="2000" spc="-105" dirty="0">
                <a:latin typeface="Calibri" panose="020F0502020204030204" charset="0"/>
                <a:cs typeface="Calibri" panose="020F0502020204030204" charset="0"/>
                <a:sym typeface="+mn-ea"/>
              </a:rPr>
              <a:t>present/access </a:t>
            </a:r>
            <a:r>
              <a:rPr lang="en-US" sz="2000" spc="-45" dirty="0">
                <a:latin typeface="Calibri" panose="020F0502020204030204" charset="0"/>
                <a:cs typeface="Calibri" panose="020F0502020204030204" charset="0"/>
                <a:sym typeface="+mn-ea"/>
              </a:rPr>
              <a:t>to </a:t>
            </a:r>
            <a:r>
              <a:rPr lang="en-US" sz="2000" spc="-120" dirty="0">
                <a:latin typeface="Calibri" panose="020F0502020204030204" charset="0"/>
                <a:cs typeface="Calibri" panose="020F0502020204030204" charset="0"/>
                <a:sym typeface="+mn-ea"/>
              </a:rPr>
              <a:t>disabled </a:t>
            </a:r>
            <a:r>
              <a:rPr lang="en-US" sz="2000" spc="10" dirty="0">
                <a:latin typeface="Calibri" panose="020F0502020204030204" charset="0"/>
                <a:cs typeface="Calibri" panose="020F0502020204030204" charset="0"/>
                <a:sym typeface="+mn-ea"/>
              </a:rPr>
              <a:t>or </a:t>
            </a:r>
            <a:r>
              <a:rPr lang="en-US" sz="2000" spc="-55" dirty="0">
                <a:latin typeface="Calibri" panose="020F0502020204030204" charset="0"/>
                <a:cs typeface="Calibri" panose="020F0502020204030204" charset="0"/>
                <a:sym typeface="+mn-ea"/>
              </a:rPr>
              <a:t>powered-down</a:t>
            </a:r>
            <a:r>
              <a:rPr lang="en-US" sz="2000" spc="-315"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function.</a:t>
            </a:r>
            <a:endParaRPr lang="en-US" sz="2000" dirty="0">
              <a:latin typeface="Calibri" panose="020F0502020204030204" charset="0"/>
              <a:cs typeface="Calibri" panose="020F0502020204030204" charset="0"/>
            </a:endParaRPr>
          </a:p>
          <a:p>
            <a:pPr marL="288925" indent="-276860" algn="l">
              <a:lnSpc>
                <a:spcPct val="100000"/>
              </a:lnSpc>
              <a:spcBef>
                <a:spcPts val="495"/>
              </a:spcBef>
              <a:tabLst>
                <a:tab pos="288925" algn="l"/>
                <a:tab pos="289560" algn="l"/>
              </a:tabLst>
            </a:pPr>
            <a:r>
              <a:rPr lang="en-US" sz="2000" spc="90" dirty="0">
                <a:latin typeface="Calibri" panose="020F0502020204030204" charset="0"/>
                <a:cs typeface="Calibri" panose="020F0502020204030204" charset="0"/>
                <a:sym typeface="+mn-ea"/>
              </a:rPr>
              <a:t>4.DECERR</a:t>
            </a:r>
            <a:endParaRPr lang="en-US" sz="2000" dirty="0">
              <a:latin typeface="Calibri" panose="020F0502020204030204" charset="0"/>
              <a:cs typeface="Calibri" panose="020F0502020204030204" charset="0"/>
            </a:endParaRPr>
          </a:p>
          <a:p>
            <a:pPr marL="565785" lvl="1" indent="-238760" algn="l">
              <a:lnSpc>
                <a:spcPct val="100000"/>
              </a:lnSpc>
              <a:spcBef>
                <a:spcPts val="425"/>
              </a:spcBef>
              <a:buFont typeface="Verdana" panose="020B0604030504040204"/>
              <a:buChar char="◦"/>
              <a:tabLst>
                <a:tab pos="565150" algn="l"/>
                <a:tab pos="565785" algn="l"/>
              </a:tabLst>
            </a:pPr>
            <a:r>
              <a:rPr lang="en-US" sz="2000" spc="-30" dirty="0">
                <a:latin typeface="Calibri" panose="020F0502020204030204" charset="0"/>
                <a:cs typeface="Calibri" panose="020F0502020204030204" charset="0"/>
                <a:sym typeface="+mn-ea"/>
              </a:rPr>
              <a:t>Can </a:t>
            </a:r>
            <a:r>
              <a:rPr lang="en-US" sz="2000" spc="-65" dirty="0">
                <a:latin typeface="Calibri" panose="020F0502020204030204" charset="0"/>
                <a:cs typeface="Calibri" panose="020F0502020204030204" charset="0"/>
                <a:sym typeface="+mn-ea"/>
              </a:rPr>
              <a:t>not </a:t>
            </a:r>
            <a:r>
              <a:rPr lang="en-US" sz="2000" spc="-25" dirty="0">
                <a:latin typeface="Calibri" panose="020F0502020204030204" charset="0"/>
                <a:cs typeface="Calibri" panose="020F0502020204030204" charset="0"/>
                <a:sym typeface="+mn-ea"/>
              </a:rPr>
              <a:t>Decode </a:t>
            </a:r>
            <a:r>
              <a:rPr lang="en-US" sz="2000" spc="-135" dirty="0">
                <a:latin typeface="Calibri" panose="020F0502020204030204" charset="0"/>
                <a:cs typeface="Calibri" panose="020F0502020204030204" charset="0"/>
                <a:sym typeface="+mn-ea"/>
              </a:rPr>
              <a:t>Slave </a:t>
            </a:r>
            <a:r>
              <a:rPr lang="en-US" sz="2000" spc="-35" dirty="0">
                <a:latin typeface="Calibri" panose="020F0502020204030204" charset="0"/>
                <a:cs typeface="Calibri" panose="020F0502020204030204" charset="0"/>
                <a:sym typeface="+mn-ea"/>
              </a:rPr>
              <a:t>Access </a:t>
            </a:r>
            <a:r>
              <a:rPr lang="en-US" sz="2000" spc="-95" dirty="0">
                <a:latin typeface="Calibri" panose="020F0502020204030204" charset="0"/>
                <a:cs typeface="Calibri" panose="020F0502020204030204" charset="0"/>
                <a:sym typeface="+mn-ea"/>
              </a:rPr>
              <a:t>then </a:t>
            </a:r>
            <a:r>
              <a:rPr lang="en-IN" altLang="en-US" sz="2000" spc="-95" dirty="0">
                <a:latin typeface="Calibri" panose="020F0502020204030204" charset="0"/>
                <a:cs typeface="Calibri" panose="020F0502020204030204" charset="0"/>
                <a:sym typeface="+mn-ea"/>
              </a:rPr>
              <a:t>interconnect or default slave </a:t>
            </a:r>
            <a:r>
              <a:rPr lang="en-US" sz="2000" spc="-135"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gives</a:t>
            </a:r>
            <a:r>
              <a:rPr lang="en-US" sz="2000" spc="-200" dirty="0">
                <a:latin typeface="Calibri" panose="020F0502020204030204" charset="0"/>
                <a:cs typeface="Calibri" panose="020F0502020204030204" charset="0"/>
                <a:sym typeface="+mn-ea"/>
              </a:rPr>
              <a:t> </a:t>
            </a:r>
            <a:r>
              <a:rPr lang="en-US" sz="2000" spc="70" dirty="0">
                <a:latin typeface="Calibri" panose="020F0502020204030204" charset="0"/>
                <a:cs typeface="Calibri" panose="020F0502020204030204" charset="0"/>
                <a:sym typeface="+mn-ea"/>
              </a:rPr>
              <a:t>DECERR.</a:t>
            </a:r>
            <a:endParaRPr lang="en-US" sz="2000" dirty="0">
              <a:latin typeface="Calibri" panose="020F0502020204030204" charset="0"/>
              <a:cs typeface="Calibri" panose="020F0502020204030204" charset="0"/>
            </a:endParaRPr>
          </a:p>
          <a:p>
            <a:pPr marL="288925" marR="5080" indent="-276860" algn="dist">
              <a:lnSpc>
                <a:spcPct val="100000"/>
              </a:lnSpc>
              <a:spcBef>
                <a:spcPts val="495"/>
              </a:spcBef>
            </a:pPr>
            <a:r>
              <a:rPr lang="en-US" sz="2000" spc="-40" dirty="0">
                <a:latin typeface="Calibri" panose="020F0502020204030204" charset="0"/>
                <a:cs typeface="Calibri" panose="020F0502020204030204" charset="0"/>
                <a:sym typeface="+mn-ea"/>
              </a:rPr>
              <a:t>     (Note:</a:t>
            </a:r>
            <a:r>
              <a:rPr lang="en-US" sz="2000" spc="-365" dirty="0">
                <a:latin typeface="Calibri" panose="020F0502020204030204" charset="0"/>
                <a:cs typeface="Calibri" panose="020F0502020204030204" charset="0"/>
                <a:sym typeface="+mn-ea"/>
              </a:rPr>
              <a:t> </a:t>
            </a:r>
            <a:r>
              <a:rPr lang="en-US" sz="2000" spc="-5" dirty="0">
                <a:latin typeface="Calibri" panose="020F0502020204030204" charset="0"/>
                <a:cs typeface="Calibri" panose="020F0502020204030204" charset="0"/>
                <a:sym typeface="+mn-ea"/>
              </a:rPr>
              <a:t>For</a:t>
            </a:r>
            <a:r>
              <a:rPr lang="en-US" sz="2000" spc="-130" dirty="0">
                <a:latin typeface="Calibri" panose="020F0502020204030204" charset="0"/>
                <a:cs typeface="Calibri" panose="020F0502020204030204" charset="0"/>
                <a:sym typeface="+mn-ea"/>
              </a:rPr>
              <a:t> </a:t>
            </a:r>
            <a:r>
              <a:rPr lang="en-US" sz="2000" spc="-190" dirty="0">
                <a:latin typeface="Calibri" panose="020F0502020204030204" charset="0"/>
                <a:cs typeface="Calibri" panose="020F0502020204030204" charset="0"/>
                <a:sym typeface="+mn-ea"/>
              </a:rPr>
              <a:t>a</a:t>
            </a:r>
            <a:r>
              <a:rPr lang="en-US" sz="2000" spc="-35" dirty="0">
                <a:latin typeface="Calibri" panose="020F0502020204030204" charset="0"/>
                <a:cs typeface="Calibri" panose="020F0502020204030204" charset="0"/>
                <a:sym typeface="+mn-ea"/>
              </a:rPr>
              <a:t> </a:t>
            </a:r>
            <a:r>
              <a:rPr lang="en-US" sz="2000" spc="-80" dirty="0">
                <a:latin typeface="Calibri" panose="020F0502020204030204" charset="0"/>
                <a:cs typeface="Calibri" panose="020F0502020204030204" charset="0"/>
                <a:sym typeface="+mn-ea"/>
              </a:rPr>
              <a:t>write</a:t>
            </a:r>
            <a:r>
              <a:rPr lang="en-US" sz="2000" spc="-140"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transaction,</a:t>
            </a:r>
            <a:r>
              <a:rPr lang="en-US" sz="2000" spc="-450" dirty="0">
                <a:latin typeface="Calibri" panose="020F0502020204030204" charset="0"/>
                <a:cs typeface="Calibri" panose="020F0502020204030204" charset="0"/>
                <a:sym typeface="+mn-ea"/>
              </a:rPr>
              <a:t> </a:t>
            </a:r>
            <a:r>
              <a:rPr lang="en-US" sz="2000" spc="-90" dirty="0">
                <a:latin typeface="Calibri" panose="020F0502020204030204" charset="0"/>
                <a:cs typeface="Calibri" panose="020F0502020204030204" charset="0"/>
                <a:sym typeface="+mn-ea"/>
              </a:rPr>
              <a:t>there</a:t>
            </a:r>
            <a:r>
              <a:rPr lang="en-US" sz="2000" spc="-140" dirty="0">
                <a:latin typeface="Calibri" panose="020F0502020204030204" charset="0"/>
                <a:cs typeface="Calibri" panose="020F0502020204030204" charset="0"/>
                <a:sym typeface="+mn-ea"/>
              </a:rPr>
              <a:t> </a:t>
            </a:r>
            <a:r>
              <a:rPr lang="en-US" sz="2000" spc="-85" dirty="0">
                <a:latin typeface="Calibri" panose="020F0502020204030204" charset="0"/>
                <a:cs typeface="Calibri" panose="020F0502020204030204" charset="0"/>
                <a:sym typeface="+mn-ea"/>
              </a:rPr>
              <a:t>is</a:t>
            </a:r>
            <a:r>
              <a:rPr lang="en-US" sz="2000" spc="-100" dirty="0">
                <a:latin typeface="Calibri" panose="020F0502020204030204" charset="0"/>
                <a:cs typeface="Calibri" panose="020F0502020204030204" charset="0"/>
                <a:sym typeface="+mn-ea"/>
              </a:rPr>
              <a:t> </a:t>
            </a:r>
            <a:r>
              <a:rPr lang="en-US" sz="2000" spc="-130" dirty="0">
                <a:latin typeface="Calibri" panose="020F0502020204030204" charset="0"/>
                <a:cs typeface="Calibri" panose="020F0502020204030204" charset="0"/>
                <a:sym typeface="+mn-ea"/>
              </a:rPr>
              <a:t>just</a:t>
            </a:r>
            <a:r>
              <a:rPr lang="en-US" sz="2000" spc="-75" dirty="0">
                <a:latin typeface="Calibri" panose="020F0502020204030204" charset="0"/>
                <a:cs typeface="Calibri" panose="020F0502020204030204" charset="0"/>
                <a:sym typeface="+mn-ea"/>
              </a:rPr>
              <a:t> </a:t>
            </a:r>
            <a:r>
              <a:rPr lang="en-US" sz="2000" spc="-40" dirty="0">
                <a:latin typeface="Calibri" panose="020F0502020204030204" charset="0"/>
                <a:cs typeface="Calibri" panose="020F0502020204030204" charset="0"/>
                <a:sym typeface="+mn-ea"/>
              </a:rPr>
              <a:t>one</a:t>
            </a:r>
            <a:r>
              <a:rPr lang="en-US" sz="2000" spc="-145" dirty="0">
                <a:latin typeface="Calibri" panose="020F0502020204030204" charset="0"/>
                <a:cs typeface="Calibri" panose="020F0502020204030204" charset="0"/>
                <a:sym typeface="+mn-ea"/>
              </a:rPr>
              <a:t> </a:t>
            </a:r>
            <a:r>
              <a:rPr lang="en-US" sz="2000" spc="-60" dirty="0">
                <a:latin typeface="Calibri" panose="020F0502020204030204" charset="0"/>
                <a:cs typeface="Calibri" panose="020F0502020204030204" charset="0"/>
                <a:sym typeface="+mn-ea"/>
              </a:rPr>
              <a:t>response</a:t>
            </a:r>
            <a:r>
              <a:rPr lang="en-US" sz="2000" spc="-140" dirty="0">
                <a:latin typeface="Calibri" panose="020F0502020204030204" charset="0"/>
                <a:cs typeface="Calibri" panose="020F0502020204030204" charset="0"/>
                <a:sym typeface="+mn-ea"/>
              </a:rPr>
              <a:t> </a:t>
            </a:r>
            <a:r>
              <a:rPr lang="en-US" sz="2000" spc="-120" dirty="0">
                <a:latin typeface="Calibri" panose="020F0502020204030204" charset="0"/>
                <a:cs typeface="Calibri" panose="020F0502020204030204" charset="0"/>
                <a:sym typeface="+mn-ea"/>
              </a:rPr>
              <a:t>given</a:t>
            </a:r>
            <a:r>
              <a:rPr lang="en-US" sz="2000" spc="-110" dirty="0">
                <a:latin typeface="Calibri" panose="020F0502020204030204" charset="0"/>
                <a:cs typeface="Calibri" panose="020F0502020204030204" charset="0"/>
                <a:sym typeface="+mn-ea"/>
              </a:rPr>
              <a:t> </a:t>
            </a:r>
            <a:r>
              <a:rPr lang="en-US" sz="2000" spc="-50" dirty="0">
                <a:latin typeface="Calibri" panose="020F0502020204030204" charset="0"/>
                <a:cs typeface="Calibri" panose="020F0502020204030204" charset="0"/>
                <a:sym typeface="+mn-ea"/>
              </a:rPr>
              <a:t>for</a:t>
            </a:r>
            <a:r>
              <a:rPr lang="en-US" sz="2000" spc="-130" dirty="0">
                <a:latin typeface="Calibri" panose="020F0502020204030204" charset="0"/>
                <a:cs typeface="Calibri" panose="020F0502020204030204" charset="0"/>
                <a:sym typeface="+mn-ea"/>
              </a:rPr>
              <a:t> </a:t>
            </a:r>
            <a:r>
              <a:rPr lang="en-US" sz="2000" spc="-95" dirty="0">
                <a:latin typeface="Calibri" panose="020F0502020204030204" charset="0"/>
                <a:cs typeface="Calibri" panose="020F0502020204030204" charset="0"/>
                <a:sym typeface="+mn-ea"/>
              </a:rPr>
              <a:t>the</a:t>
            </a:r>
            <a:r>
              <a:rPr lang="en-US" sz="2000" spc="-145" dirty="0">
                <a:latin typeface="Calibri" panose="020F0502020204030204" charset="0"/>
                <a:cs typeface="Calibri" panose="020F0502020204030204" charset="0"/>
                <a:sym typeface="+mn-ea"/>
              </a:rPr>
              <a:t> </a:t>
            </a:r>
            <a:r>
              <a:rPr lang="en-US" sz="2000" spc="-95" dirty="0">
                <a:latin typeface="Calibri" panose="020F0502020204030204" charset="0"/>
                <a:cs typeface="Calibri" panose="020F0502020204030204" charset="0"/>
                <a:sym typeface="+mn-ea"/>
              </a:rPr>
              <a:t>entire  </a:t>
            </a:r>
            <a:r>
              <a:rPr lang="en-US" sz="2000" spc="-55" dirty="0">
                <a:latin typeface="Calibri" panose="020F0502020204030204" charset="0"/>
                <a:cs typeface="Calibri" panose="020F0502020204030204" charset="0"/>
                <a:sym typeface="+mn-ea"/>
              </a:rPr>
              <a:t>burst</a:t>
            </a:r>
            <a:r>
              <a:rPr lang="en-US" sz="2000" spc="-150"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and</a:t>
            </a:r>
            <a:r>
              <a:rPr lang="en-US" sz="2000" spc="-204" dirty="0">
                <a:latin typeface="Calibri" panose="020F0502020204030204" charset="0"/>
                <a:cs typeface="Calibri" panose="020F0502020204030204" charset="0"/>
                <a:sym typeface="+mn-ea"/>
              </a:rPr>
              <a:t> </a:t>
            </a:r>
            <a:r>
              <a:rPr lang="en-US" sz="2000" spc="-45" dirty="0">
                <a:latin typeface="Calibri" panose="020F0502020204030204" charset="0"/>
                <a:cs typeface="Calibri" panose="020F0502020204030204" charset="0"/>
                <a:sym typeface="+mn-ea"/>
              </a:rPr>
              <a:t>not</a:t>
            </a:r>
            <a:r>
              <a:rPr lang="en-US" sz="2000" spc="-145" dirty="0">
                <a:latin typeface="Calibri" panose="020F0502020204030204" charset="0"/>
                <a:cs typeface="Calibri" panose="020F0502020204030204" charset="0"/>
                <a:sym typeface="+mn-ea"/>
              </a:rPr>
              <a:t> </a:t>
            </a:r>
            <a:r>
              <a:rPr lang="en-US" sz="2000" spc="-50" dirty="0">
                <a:latin typeface="Calibri" panose="020F0502020204030204" charset="0"/>
                <a:cs typeface="Calibri" panose="020F0502020204030204" charset="0"/>
                <a:sym typeface="+mn-ea"/>
              </a:rPr>
              <a:t>for</a:t>
            </a:r>
            <a:r>
              <a:rPr lang="en-US" sz="2000" spc="-120" dirty="0">
                <a:latin typeface="Calibri" panose="020F0502020204030204" charset="0"/>
                <a:cs typeface="Calibri" panose="020F0502020204030204" charset="0"/>
                <a:sym typeface="+mn-ea"/>
              </a:rPr>
              <a:t> </a:t>
            </a:r>
            <a:r>
              <a:rPr lang="en-US" sz="2000" spc="-114" dirty="0">
                <a:latin typeface="Calibri" panose="020F0502020204030204" charset="0"/>
                <a:cs typeface="Calibri" panose="020F0502020204030204" charset="0"/>
                <a:sym typeface="+mn-ea"/>
              </a:rPr>
              <a:t>each</a:t>
            </a:r>
            <a:r>
              <a:rPr lang="en-US" sz="2000" spc="-110" dirty="0">
                <a:latin typeface="Calibri" panose="020F0502020204030204" charset="0"/>
                <a:cs typeface="Calibri" panose="020F0502020204030204" charset="0"/>
                <a:sym typeface="+mn-ea"/>
              </a:rPr>
              <a:t> </a:t>
            </a:r>
            <a:r>
              <a:rPr lang="en-US" sz="2000" spc="-135" dirty="0">
                <a:latin typeface="Calibri" panose="020F0502020204030204" charset="0"/>
                <a:cs typeface="Calibri" panose="020F0502020204030204" charset="0"/>
                <a:sym typeface="+mn-ea"/>
              </a:rPr>
              <a:t>data</a:t>
            </a:r>
            <a:r>
              <a:rPr lang="en-US" sz="2000" spc="-190" dirty="0">
                <a:latin typeface="Calibri" panose="020F0502020204030204" charset="0"/>
                <a:cs typeface="Calibri" panose="020F0502020204030204" charset="0"/>
                <a:sym typeface="+mn-ea"/>
              </a:rPr>
              <a:t> </a:t>
            </a:r>
            <a:r>
              <a:rPr lang="en-US" sz="2000" spc="-85" dirty="0">
                <a:latin typeface="Calibri" panose="020F0502020204030204" charset="0"/>
                <a:cs typeface="Calibri" panose="020F0502020204030204" charset="0"/>
                <a:sym typeface="+mn-ea"/>
              </a:rPr>
              <a:t>transfer</a:t>
            </a:r>
            <a:r>
              <a:rPr lang="en-US" sz="2000" spc="-195" dirty="0">
                <a:latin typeface="Calibri" panose="020F0502020204030204" charset="0"/>
                <a:cs typeface="Calibri" panose="020F0502020204030204" charset="0"/>
                <a:sym typeface="+mn-ea"/>
              </a:rPr>
              <a:t> </a:t>
            </a:r>
            <a:r>
              <a:rPr lang="en-US" sz="2000" spc="-95" dirty="0">
                <a:latin typeface="Calibri" panose="020F0502020204030204" charset="0"/>
                <a:cs typeface="Calibri" panose="020F0502020204030204" charset="0"/>
                <a:sym typeface="+mn-ea"/>
              </a:rPr>
              <a:t>within</a:t>
            </a:r>
            <a:r>
              <a:rPr lang="en-US" sz="2000" spc="-185"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the</a:t>
            </a:r>
            <a:r>
              <a:rPr lang="en-US" sz="2000" spc="-65" dirty="0">
                <a:latin typeface="Calibri" panose="020F0502020204030204" charset="0"/>
                <a:cs typeface="Calibri" panose="020F0502020204030204" charset="0"/>
                <a:sym typeface="+mn-ea"/>
              </a:rPr>
              <a:t> </a:t>
            </a:r>
            <a:r>
              <a:rPr lang="en-US" sz="2000" spc="-95" dirty="0">
                <a:latin typeface="Calibri" panose="020F0502020204030204" charset="0"/>
                <a:cs typeface="Calibri" panose="020F0502020204030204" charset="0"/>
                <a:sym typeface="+mn-ea"/>
              </a:rPr>
              <a:t>burst.</a:t>
            </a:r>
            <a:r>
              <a:rPr lang="en-US" sz="2000" spc="-370" dirty="0">
                <a:latin typeface="Calibri" panose="020F0502020204030204" charset="0"/>
                <a:cs typeface="Calibri" panose="020F0502020204030204" charset="0"/>
                <a:sym typeface="+mn-ea"/>
              </a:rPr>
              <a:t> </a:t>
            </a:r>
            <a:r>
              <a:rPr lang="en-US" sz="2000" spc="-60" dirty="0">
                <a:latin typeface="Calibri" panose="020F0502020204030204" charset="0"/>
                <a:cs typeface="Calibri" panose="020F0502020204030204" charset="0"/>
                <a:sym typeface="+mn-ea"/>
              </a:rPr>
              <a:t>In</a:t>
            </a:r>
            <a:r>
              <a:rPr lang="en-US" sz="2000" spc="-110" dirty="0">
                <a:latin typeface="Calibri" panose="020F0502020204030204" charset="0"/>
                <a:cs typeface="Calibri" panose="020F0502020204030204" charset="0"/>
                <a:sym typeface="+mn-ea"/>
              </a:rPr>
              <a:t> </a:t>
            </a:r>
            <a:r>
              <a:rPr lang="en-US" sz="2000" spc="-190" dirty="0">
                <a:latin typeface="Calibri" panose="020F0502020204030204" charset="0"/>
                <a:cs typeface="Calibri" panose="020F0502020204030204" charset="0"/>
                <a:sym typeface="+mn-ea"/>
              </a:rPr>
              <a:t>a</a:t>
            </a:r>
            <a:r>
              <a:rPr lang="en-US" sz="2000" spc="-35"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read</a:t>
            </a:r>
            <a:r>
              <a:rPr lang="en-US" sz="2000" spc="-135" dirty="0">
                <a:latin typeface="Calibri" panose="020F0502020204030204" charset="0"/>
                <a:cs typeface="Calibri" panose="020F0502020204030204" charset="0"/>
                <a:sym typeface="+mn-ea"/>
              </a:rPr>
              <a:t> </a:t>
            </a:r>
            <a:r>
              <a:rPr lang="en-US" sz="2000" spc="-100" dirty="0">
                <a:latin typeface="Calibri" panose="020F0502020204030204" charset="0"/>
                <a:cs typeface="Calibri" panose="020F0502020204030204" charset="0"/>
                <a:sym typeface="+mn-ea"/>
              </a:rPr>
              <a:t>transaction,  the </a:t>
            </a:r>
            <a:r>
              <a:rPr lang="en-US" sz="2000" spc="-145" dirty="0">
                <a:latin typeface="Calibri" panose="020F0502020204030204" charset="0"/>
                <a:cs typeface="Calibri" panose="020F0502020204030204" charset="0"/>
                <a:sym typeface="+mn-ea"/>
              </a:rPr>
              <a:t>slave </a:t>
            </a:r>
            <a:r>
              <a:rPr lang="en-US" sz="2000" spc="-110" dirty="0">
                <a:latin typeface="Calibri" panose="020F0502020204030204" charset="0"/>
                <a:cs typeface="Calibri" panose="020F0502020204030204" charset="0"/>
                <a:sym typeface="+mn-ea"/>
              </a:rPr>
              <a:t>can </a:t>
            </a:r>
            <a:r>
              <a:rPr lang="en-US" sz="2000" spc="-130" dirty="0">
                <a:latin typeface="Calibri" panose="020F0502020204030204" charset="0"/>
                <a:cs typeface="Calibri" panose="020F0502020204030204" charset="0"/>
                <a:sym typeface="+mn-ea"/>
              </a:rPr>
              <a:t>give </a:t>
            </a:r>
            <a:r>
              <a:rPr lang="en-US" sz="2000" spc="-120" dirty="0">
                <a:latin typeface="Calibri" panose="020F0502020204030204" charset="0"/>
                <a:cs typeface="Calibri" panose="020F0502020204030204" charset="0"/>
                <a:sym typeface="+mn-ea"/>
              </a:rPr>
              <a:t>different </a:t>
            </a:r>
            <a:r>
              <a:rPr lang="en-US" sz="2000" spc="-55" dirty="0">
                <a:latin typeface="Calibri" panose="020F0502020204030204" charset="0"/>
                <a:cs typeface="Calibri" panose="020F0502020204030204" charset="0"/>
                <a:sym typeface="+mn-ea"/>
              </a:rPr>
              <a:t>responses </a:t>
            </a:r>
            <a:r>
              <a:rPr lang="en-US" sz="2000" spc="-50" dirty="0">
                <a:latin typeface="Calibri" panose="020F0502020204030204" charset="0"/>
                <a:cs typeface="Calibri" panose="020F0502020204030204" charset="0"/>
                <a:sym typeface="+mn-ea"/>
              </a:rPr>
              <a:t>for </a:t>
            </a:r>
            <a:r>
              <a:rPr lang="en-US" sz="2000" spc="-120" dirty="0">
                <a:latin typeface="Calibri" panose="020F0502020204030204" charset="0"/>
                <a:cs typeface="Calibri" panose="020F0502020204030204" charset="0"/>
                <a:sym typeface="+mn-ea"/>
              </a:rPr>
              <a:t>different </a:t>
            </a:r>
            <a:r>
              <a:rPr lang="en-US" sz="2000" spc="-75" dirty="0">
                <a:latin typeface="Calibri" panose="020F0502020204030204" charset="0"/>
                <a:cs typeface="Calibri" panose="020F0502020204030204" charset="0"/>
                <a:sym typeface="+mn-ea"/>
              </a:rPr>
              <a:t>transfers </a:t>
            </a:r>
            <a:r>
              <a:rPr lang="en-US" sz="2000" spc="-95" dirty="0">
                <a:latin typeface="Calibri" panose="020F0502020204030204" charset="0"/>
                <a:cs typeface="Calibri" panose="020F0502020204030204" charset="0"/>
                <a:sym typeface="+mn-ea"/>
              </a:rPr>
              <a:t>within </a:t>
            </a:r>
            <a:r>
              <a:rPr lang="en-US" sz="2000" spc="-190" dirty="0">
                <a:latin typeface="Calibri" panose="020F0502020204030204" charset="0"/>
                <a:cs typeface="Calibri" panose="020F0502020204030204" charset="0"/>
                <a:sym typeface="+mn-ea"/>
              </a:rPr>
              <a:t>a  </a:t>
            </a:r>
            <a:r>
              <a:rPr lang="en-US" sz="2000" spc="-90" dirty="0">
                <a:latin typeface="Calibri" panose="020F0502020204030204" charset="0"/>
                <a:cs typeface="Calibri" panose="020F0502020204030204" charset="0"/>
                <a:sym typeface="+mn-ea"/>
              </a:rPr>
              <a:t>burst.)</a:t>
            </a:r>
            <a:endParaRPr lang="en-US" sz="2000">
              <a:latin typeface="Calibri" panose="020F0502020204030204" charset="0"/>
              <a:cs typeface="Calibri" panose="020F0502020204030204" charset="0"/>
            </a:endParaRPr>
          </a:p>
        </p:txBody>
      </p:sp>
      <p:cxnSp>
        <p:nvCxnSpPr>
          <p:cNvPr id="8" name="Straight Connector 7"/>
          <p:cNvCxnSpPr/>
          <p:nvPr/>
        </p:nvCxnSpPr>
        <p:spPr>
          <a:xfrm flipV="1">
            <a:off x="433705" y="933450"/>
            <a:ext cx="11294110" cy="1460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3055" y="932815"/>
            <a:ext cx="11612880" cy="5666105"/>
          </a:xfrm>
        </p:spPr>
        <p:txBody>
          <a:bodyPr>
            <a:normAutofit/>
          </a:bodyPr>
          <a:lstStyle/>
          <a:p>
            <a:pPr algn="l"/>
            <a:r>
              <a:rPr lang="en-US" sz="2525"/>
              <a:t>Support for system level caches and other performance enhancing components is provided by the use of the cache information signals, ARCACHE and AWCACHE. These signals provide additional information about how the transaction can be processed.</a:t>
            </a:r>
          </a:p>
          <a:p>
            <a:pPr algn="l"/>
            <a:r>
              <a:rPr lang="en-US" sz="2525"/>
              <a:t>The ARCACHE[3:0] or AWCACHE[3:0] signal supports system-level caches by providing the bufferable, cacheable, and allocate attributes of the transaction:</a:t>
            </a:r>
          </a:p>
          <a:p>
            <a:pPr algn="l"/>
            <a:r>
              <a:rPr lang="en-US" sz="2525"/>
              <a:t>Bufferable (B) bit, ARCACHE[0] and AWCACHE[0]</a:t>
            </a:r>
          </a:p>
          <a:p>
            <a:pPr marL="0" indent="0" algn="l">
              <a:buNone/>
            </a:pPr>
            <a:r>
              <a:rPr lang="en-US" sz="2525"/>
              <a:t>   -  When this bit is HIGH, it means that the interconnect or any component can       </a:t>
            </a:r>
          </a:p>
          <a:p>
            <a:pPr marL="0" indent="0" algn="l">
              <a:buNone/>
            </a:pPr>
            <a:r>
              <a:rPr lang="en-US" sz="2525"/>
              <a:t>     delay the transaction reaching its final destination for an arbitrary number of </a:t>
            </a:r>
          </a:p>
          <a:p>
            <a:pPr marL="0" indent="0" algn="l">
              <a:lnSpc>
                <a:spcPct val="90000"/>
              </a:lnSpc>
              <a:buNone/>
            </a:pPr>
            <a:r>
              <a:rPr lang="en-US" sz="2525"/>
              <a:t>     cycles. This is usually only relevant to writes.</a:t>
            </a:r>
          </a:p>
          <a:p>
            <a:pPr algn="l"/>
            <a:r>
              <a:rPr lang="en-US" sz="2525"/>
              <a:t>Cacheable (C) bit, ARCACHE[1] and AWCACHE[1]</a:t>
            </a:r>
          </a:p>
          <a:p>
            <a:pPr marL="0" indent="0" algn="l">
              <a:buNone/>
            </a:pPr>
            <a:r>
              <a:rPr lang="en-US" sz="2525"/>
              <a:t>-  When this bit is HIGH, it means that the transaction at the final destination does </a:t>
            </a:r>
          </a:p>
          <a:p>
            <a:pPr marL="0" indent="0" algn="l">
              <a:buNone/>
            </a:pPr>
            <a:r>
              <a:rPr lang="en-US" sz="2525"/>
              <a:t>    not have to match the characteristics of the original transaction.</a:t>
            </a:r>
          </a:p>
          <a:p>
            <a:endParaRPr lang="en-US"/>
          </a:p>
          <a:p>
            <a:endParaRPr lang="en-US"/>
          </a:p>
        </p:txBody>
      </p:sp>
      <p:sp>
        <p:nvSpPr>
          <p:cNvPr id="2" name="Title 1"/>
          <p:cNvSpPr>
            <a:spLocks noGrp="1"/>
          </p:cNvSpPr>
          <p:nvPr>
            <p:ph type="title"/>
          </p:nvPr>
        </p:nvSpPr>
        <p:spPr>
          <a:xfrm>
            <a:off x="1115060" y="-62230"/>
            <a:ext cx="10515600" cy="858520"/>
          </a:xfrm>
        </p:spPr>
        <p:txBody>
          <a:bodyPr/>
          <a:lstStyle/>
          <a:p>
            <a:r>
              <a:rPr lang="en-IN" altLang="en-US"/>
              <a:t>                </a:t>
            </a:r>
            <a:r>
              <a:rPr lang="en-IN" altLang="en-US" b="1"/>
              <a:t>    </a:t>
            </a:r>
            <a:r>
              <a:rPr lang="en-US" altLang="en-IN" b="1"/>
              <a:t>  </a:t>
            </a:r>
            <a:r>
              <a:rPr lang="en-IN" altLang="en-US" b="1"/>
              <a:t>Cache Support</a:t>
            </a:r>
          </a:p>
        </p:txBody>
      </p:sp>
      <p:cxnSp>
        <p:nvCxnSpPr>
          <p:cNvPr id="8" name="Straight Connector 7"/>
          <p:cNvCxnSpPr/>
          <p:nvPr/>
        </p:nvCxnSpPr>
        <p:spPr>
          <a:xfrm flipV="1">
            <a:off x="565150" y="717550"/>
            <a:ext cx="11065510" cy="7874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5155" y="403225"/>
            <a:ext cx="11122660" cy="5996305"/>
          </a:xfrm>
        </p:spPr>
        <p:txBody>
          <a:bodyPr>
            <a:normAutofit fontScale="90000"/>
          </a:bodyPr>
          <a:lstStyle/>
          <a:p>
            <a:r>
              <a:rPr lang="en-US">
                <a:sym typeface="+mn-ea"/>
              </a:rPr>
              <a:t>For writes this means that a number of different writes can be merged together.</a:t>
            </a:r>
          </a:p>
          <a:p>
            <a:r>
              <a:rPr lang="en-US">
                <a:sym typeface="+mn-ea"/>
              </a:rPr>
              <a:t>For reads this means that a location can be pre-fetched or can be fetched just once for multiple read transactions.</a:t>
            </a:r>
            <a:endParaRPr lang="en-US"/>
          </a:p>
          <a:p>
            <a:r>
              <a:rPr lang="en-US">
                <a:sym typeface="+mn-ea"/>
              </a:rPr>
              <a:t>To determine if a transaction should be cached this bit should be used in conjunction with the Read Allocate (RA) and Write Allocate (WA) bits.</a:t>
            </a:r>
            <a:endParaRPr lang="en-US"/>
          </a:p>
          <a:p>
            <a:r>
              <a:rPr lang="en-US">
                <a:sym typeface="+mn-ea"/>
              </a:rPr>
              <a:t>Read Allocate (RA) bit, ARCACHE[2] and AWCACHE[2]</a:t>
            </a:r>
            <a:endParaRPr lang="en-US"/>
          </a:p>
          <a:p>
            <a:pPr marL="0" indent="0">
              <a:buNone/>
            </a:pPr>
            <a:r>
              <a:rPr lang="en-US">
                <a:sym typeface="+mn-ea"/>
              </a:rPr>
              <a:t>   - When the RA bit is HIGH, it means that if the transfer is a read and it misses in  </a:t>
            </a:r>
          </a:p>
          <a:p>
            <a:pPr marL="0" indent="0">
              <a:buNone/>
            </a:pPr>
            <a:r>
              <a:rPr lang="en-US">
                <a:sym typeface="+mn-ea"/>
              </a:rPr>
              <a:t>      the cache then it should be allocated.</a:t>
            </a:r>
            <a:endParaRPr lang="en-US"/>
          </a:p>
          <a:p>
            <a:pPr marL="0" indent="0">
              <a:buNone/>
            </a:pPr>
            <a:r>
              <a:rPr lang="en-US">
                <a:sym typeface="+mn-ea"/>
              </a:rPr>
              <a:t>   - The RA bit must not be HIGH if the C bit is low.</a:t>
            </a:r>
            <a:endParaRPr lang="en-US"/>
          </a:p>
          <a:p>
            <a:r>
              <a:rPr lang="en-US">
                <a:sym typeface="+mn-ea"/>
              </a:rPr>
              <a:t>Write Allocate (WA) bit, ARCACHE[3] and AWCACHE[3]</a:t>
            </a:r>
          </a:p>
          <a:p>
            <a:pPr marL="0" indent="0">
              <a:buNone/>
            </a:pPr>
            <a:r>
              <a:rPr lang="en-US">
                <a:sym typeface="+mn-ea"/>
              </a:rPr>
              <a:t>   - When the WA bit is HIGH, it means that if the transfer is a write and it misses in </a:t>
            </a:r>
          </a:p>
          <a:p>
            <a:pPr marL="0" indent="0">
              <a:buNone/>
            </a:pPr>
            <a:r>
              <a:rPr lang="en-US">
                <a:sym typeface="+mn-ea"/>
              </a:rPr>
              <a:t>     the cache then it should be allocated.</a:t>
            </a:r>
            <a:endParaRPr lang="en-US"/>
          </a:p>
          <a:p>
            <a:pPr marL="0" indent="0">
              <a:buNone/>
            </a:pPr>
            <a:r>
              <a:rPr lang="en-US">
                <a:sym typeface="+mn-ea"/>
              </a:rPr>
              <a:t>   - The WA bit must not be HIGH if the C bit is low.</a:t>
            </a:r>
            <a:endParaRPr lang="en-US"/>
          </a:p>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31445" y="160655"/>
            <a:ext cx="11841480" cy="65519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915" y="217805"/>
            <a:ext cx="10676255" cy="801370"/>
          </a:xfrm>
        </p:spPr>
        <p:txBody>
          <a:bodyPr/>
          <a:lstStyle/>
          <a:p>
            <a:r>
              <a:rPr lang="en-US" altLang="en-IN" b="1"/>
              <a:t>      </a:t>
            </a:r>
            <a:r>
              <a:rPr lang="en-IN" altLang="en-US" b="1"/>
              <a:t>Memory slaves and Peripheral slaves</a:t>
            </a:r>
          </a:p>
        </p:txBody>
      </p:sp>
      <p:pic>
        <p:nvPicPr>
          <p:cNvPr id="4" name="Content Placeholder 3"/>
          <p:cNvPicPr>
            <a:picLocks noGrp="1" noChangeAspect="1"/>
          </p:cNvPicPr>
          <p:nvPr>
            <p:ph idx="1"/>
          </p:nvPr>
        </p:nvPicPr>
        <p:blipFill>
          <a:blip r:embed="rId2"/>
          <a:srcRect t="8676"/>
          <a:stretch>
            <a:fillRect/>
          </a:stretch>
        </p:blipFill>
        <p:spPr>
          <a:xfrm>
            <a:off x="638175" y="1296035"/>
            <a:ext cx="11048365" cy="5005070"/>
          </a:xfrm>
          <a:prstGeom prst="rect">
            <a:avLst/>
          </a:prstGeom>
        </p:spPr>
      </p:pic>
      <p:cxnSp>
        <p:nvCxnSpPr>
          <p:cNvPr id="7" name="Straight Connector 6"/>
          <p:cNvCxnSpPr/>
          <p:nvPr/>
        </p:nvCxnSpPr>
        <p:spPr>
          <a:xfrm flipV="1">
            <a:off x="638810" y="1019175"/>
            <a:ext cx="10814685" cy="4635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55" y="191135"/>
            <a:ext cx="11612245" cy="64331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5" y="210185"/>
            <a:ext cx="11809730" cy="64585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5" y="175895"/>
            <a:ext cx="11784330" cy="64649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191770"/>
            <a:ext cx="11720195" cy="64427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 y="215900"/>
            <a:ext cx="11784330" cy="6350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
            <a:ext cx="10515600" cy="1042035"/>
          </a:xfrm>
        </p:spPr>
        <p:txBody>
          <a:bodyPr/>
          <a:lstStyle/>
          <a:p>
            <a:r>
              <a:rPr lang="en-IN" altLang="en-US"/>
              <a:t>         </a:t>
            </a:r>
            <a:r>
              <a:rPr lang="en-IN" altLang="en-US" b="1"/>
              <a:t>           Channel Architecture</a:t>
            </a:r>
          </a:p>
        </p:txBody>
      </p:sp>
      <p:sp>
        <p:nvSpPr>
          <p:cNvPr id="3" name="Content Placeholder 2"/>
          <p:cNvSpPr>
            <a:spLocks noGrp="1"/>
          </p:cNvSpPr>
          <p:nvPr>
            <p:ph idx="1"/>
          </p:nvPr>
        </p:nvSpPr>
        <p:spPr>
          <a:xfrm>
            <a:off x="838200" y="1388110"/>
            <a:ext cx="10626090" cy="4789170"/>
          </a:xfrm>
        </p:spPr>
        <p:txBody>
          <a:bodyPr>
            <a:noAutofit/>
          </a:bodyPr>
          <a:lstStyle/>
          <a:p>
            <a:r>
              <a:rPr lang="en-US" sz="2000">
                <a:sym typeface="+mn-ea"/>
              </a:rPr>
              <a:t>The AXI protocol is burst-based and defines the following independent transaction channels:</a:t>
            </a:r>
            <a:endParaRPr lang="en-US" sz="2000"/>
          </a:p>
          <a:p>
            <a:r>
              <a:rPr lang="en-US" sz="2000">
                <a:sym typeface="+mn-ea"/>
              </a:rPr>
              <a:t>• read address</a:t>
            </a:r>
            <a:endParaRPr lang="en-US" sz="2000"/>
          </a:p>
          <a:p>
            <a:r>
              <a:rPr lang="en-US" sz="2000">
                <a:sym typeface="+mn-ea"/>
              </a:rPr>
              <a:t>• read data</a:t>
            </a:r>
            <a:endParaRPr lang="en-US" sz="2000"/>
          </a:p>
          <a:p>
            <a:r>
              <a:rPr lang="en-US" sz="2000">
                <a:sym typeface="+mn-ea"/>
              </a:rPr>
              <a:t>• write address</a:t>
            </a:r>
            <a:endParaRPr lang="en-US" sz="2000"/>
          </a:p>
          <a:p>
            <a:r>
              <a:rPr lang="en-US" sz="2000">
                <a:sym typeface="+mn-ea"/>
              </a:rPr>
              <a:t>• write data</a:t>
            </a:r>
            <a:endParaRPr lang="en-US" sz="2000"/>
          </a:p>
          <a:p>
            <a:r>
              <a:rPr lang="en-US" sz="2000">
                <a:sym typeface="+mn-ea"/>
              </a:rPr>
              <a:t>• write response.</a:t>
            </a:r>
            <a:endParaRPr lang="en-US" sz="2000"/>
          </a:p>
          <a:p>
            <a:r>
              <a:rPr lang="en-US" sz="2000">
                <a:sym typeface="+mn-ea"/>
              </a:rPr>
              <a:t>An address channel carries control information that describes the nature of the data to be transferred. The data is </a:t>
            </a:r>
            <a:endParaRPr lang="en-US" sz="2000"/>
          </a:p>
          <a:p>
            <a:r>
              <a:rPr lang="en-US" sz="2000">
                <a:sym typeface="+mn-ea"/>
              </a:rPr>
              <a:t>transferred between master and slave using either:</a:t>
            </a:r>
            <a:endParaRPr lang="en-US" sz="2000"/>
          </a:p>
          <a:p>
            <a:r>
              <a:rPr lang="en-US" sz="2000">
                <a:sym typeface="+mn-ea"/>
              </a:rPr>
              <a:t>• A write data channel to transfer data from the master to the slave. In a write transaction, the slave uses the </a:t>
            </a:r>
            <a:endParaRPr lang="en-US" sz="2000"/>
          </a:p>
          <a:p>
            <a:r>
              <a:rPr lang="en-US" sz="2000">
                <a:sym typeface="+mn-ea"/>
              </a:rPr>
              <a:t>write response channel to signal the completion of the transfer to the master.</a:t>
            </a:r>
            <a:endParaRPr lang="en-US" sz="2000"/>
          </a:p>
          <a:p>
            <a:r>
              <a:rPr lang="en-US" sz="2000">
                <a:sym typeface="+mn-ea"/>
              </a:rPr>
              <a:t>• A read data channel to transfer data from the slave to the master.</a:t>
            </a:r>
            <a:endParaRPr lang="en-US" sz="2000"/>
          </a:p>
          <a:p>
            <a:endParaRPr lang="en-US" sz="1100"/>
          </a:p>
        </p:txBody>
      </p:sp>
      <p:cxnSp>
        <p:nvCxnSpPr>
          <p:cNvPr id="4" name="Straight Connector 3"/>
          <p:cNvCxnSpPr/>
          <p:nvPr/>
        </p:nvCxnSpPr>
        <p:spPr>
          <a:xfrm>
            <a:off x="741680" y="1083945"/>
            <a:ext cx="10722610" cy="46355"/>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5" y="203200"/>
            <a:ext cx="11767820" cy="64287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 y="140970"/>
            <a:ext cx="11741785" cy="6525895"/>
          </a:xfrm>
          <a:prstGeom prst="rect">
            <a:avLst/>
          </a:prstGeom>
        </p:spPr>
      </p:pic>
      <p:sp>
        <p:nvSpPr>
          <p:cNvPr id="2" name="Text Box 1"/>
          <p:cNvSpPr txBox="1"/>
          <p:nvPr/>
        </p:nvSpPr>
        <p:spPr>
          <a:xfrm>
            <a:off x="468630" y="5911850"/>
            <a:ext cx="234315" cy="368300"/>
          </a:xfrm>
          <a:prstGeom prst="rect">
            <a:avLst/>
          </a:prstGeom>
          <a:noFill/>
        </p:spPr>
        <p:txBody>
          <a:bodyPr wrap="none" rtlCol="0">
            <a:spAutoFit/>
          </a:bodyPr>
          <a:lstStyle/>
          <a:p>
            <a:r>
              <a:rPr lang="en-US"/>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20040" y="364490"/>
            <a:ext cx="11231880" cy="5995670"/>
          </a:xfrm>
          <a:prstGeom prst="rect">
            <a:avLst/>
          </a:prstGeom>
          <a:noFill/>
        </p:spPr>
        <p:txBody>
          <a:bodyPr wrap="square" rtlCol="0">
            <a:noAutofit/>
          </a:bodyPr>
          <a:lstStyle/>
          <a:p>
            <a:pPr marL="285750" indent="-285750" algn="l">
              <a:buFont typeface="Arial" panose="020B0604020202020204" pitchFamily="34" charset="0"/>
              <a:buChar char="•"/>
            </a:pPr>
            <a:r>
              <a:rPr lang="en-US"/>
              <a:t>Support for "write data interleaving" was added in the AXI3 spec as a way of maximising data bus bandwidth</a:t>
            </a:r>
          </a:p>
          <a:p>
            <a:pPr algn="l"/>
            <a:r>
              <a:rPr lang="en-US"/>
              <a:t>      when masters couldn't generate write data in continuous bursts, with the ID allowing a slave to work out which</a:t>
            </a:r>
          </a:p>
          <a:p>
            <a:pPr algn="l"/>
            <a:r>
              <a:rPr lang="en-US"/>
              <a:t>      outstanding write data stream the received transfers related to.</a:t>
            </a:r>
          </a:p>
          <a:p>
            <a:pPr algn="l"/>
            <a:endParaRPr lang="en-US"/>
          </a:p>
          <a:p>
            <a:pPr marL="285750" indent="-285750" algn="l">
              <a:buFont typeface="Arial" panose="020B0604020202020204" pitchFamily="34" charset="0"/>
              <a:buChar char="•"/>
            </a:pPr>
            <a:r>
              <a:rPr lang="en-US"/>
              <a:t>However we saw this rarely used as it required more complexity in the masters and slaves involved ingenerating and decoding the interleaved transfers, and instead designers preferred to buffer up the write data at source and then send it in one continuous burst of write data transfers.</a:t>
            </a:r>
          </a:p>
          <a:p>
            <a:pPr algn="l"/>
            <a:endParaRPr lang="en-US"/>
          </a:p>
          <a:p>
            <a:pPr marL="285750" indent="-285750" algn="l">
              <a:buFont typeface="Arial" panose="020B0604020202020204" pitchFamily="34" charset="0"/>
              <a:buChar char="•"/>
            </a:pPr>
            <a:r>
              <a:rPr lang="en-US"/>
              <a:t>As a result, AXI4 removed support for write data interleaving, which then removed the need for the WID signal</a:t>
            </a:r>
          </a:p>
          <a:p>
            <a:pPr algn="l"/>
            <a:r>
              <a:rPr lang="en-US"/>
              <a:t>      (it was only needed to work out which outstanding write transaction the data related to). The primary reason </a:t>
            </a:r>
          </a:p>
          <a:p>
            <a:pPr algn="l"/>
            <a:r>
              <a:rPr lang="en-US"/>
              <a:t>     for removing WID was NOT to reduce the interface pin count, it was imply that the WID signal was no longer      </a:t>
            </a:r>
          </a:p>
          <a:p>
            <a:pPr algn="l"/>
            <a:r>
              <a:rPr lang="en-US"/>
              <a:t>      needed.</a:t>
            </a:r>
          </a:p>
          <a:p>
            <a:pPr algn="l"/>
            <a:endParaRPr lang="en-US"/>
          </a:p>
          <a:p>
            <a:pPr marL="285750" indent="-285750" algn="l">
              <a:buFont typeface="Arial" panose="020B0604020202020204" pitchFamily="34" charset="0"/>
              <a:buChar char="•"/>
            </a:pPr>
            <a:r>
              <a:rPr lang="en-US"/>
              <a:t>So when looking at AXI4 write transactions, the order write data transfers will be seen is defined by the order </a:t>
            </a:r>
          </a:p>
          <a:p>
            <a:pPr algn="l"/>
            <a:r>
              <a:rPr lang="en-US"/>
              <a:t>     the write address transfers are seen, with all the data for the first received write address transfer being received </a:t>
            </a:r>
          </a:p>
          <a:p>
            <a:pPr algn="l"/>
            <a:r>
              <a:rPr lang="en-US"/>
              <a:t>     before the first data for the second received write address transfer.</a:t>
            </a:r>
          </a:p>
          <a:p>
            <a:pPr algn="l"/>
            <a:endParaRPr lang="en-US"/>
          </a:p>
          <a:p>
            <a:pPr marL="285750" indent="-285750" algn="l">
              <a:buFont typeface="Arial" panose="020B0604020202020204" pitchFamily="34" charset="0"/>
              <a:buChar char="•"/>
            </a:pPr>
            <a:r>
              <a:rPr lang="en-US"/>
              <a:t>"Out of order" transactions are just a particular implementation of "write data interleaving" where later started</a:t>
            </a:r>
          </a:p>
          <a:p>
            <a:pPr algn="l"/>
            <a:r>
              <a:rPr lang="en-US"/>
              <a:t>       write transactions can complete before earlier started transactions, so both are no longer supported by AXI4                    </a:t>
            </a:r>
          </a:p>
          <a:p>
            <a:pPr algn="l"/>
            <a:r>
              <a:rPr lang="en-US"/>
              <a:t>       interfaces.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 y="179070"/>
            <a:ext cx="11697970" cy="64027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75" y="184150"/>
            <a:ext cx="11580495" cy="64408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 y="294640"/>
            <a:ext cx="11350625" cy="6207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pic>
        <p:nvPicPr>
          <p:cNvPr id="13" name="Content Placeholder 12"/>
          <p:cNvPicPr>
            <a:picLocks noGrp="1" noChangeAspect="1"/>
          </p:cNvPicPr>
          <p:nvPr>
            <p:ph idx="1"/>
          </p:nvPr>
        </p:nvPicPr>
        <p:blipFill>
          <a:blip r:embed="rId2"/>
          <a:stretch>
            <a:fillRect/>
          </a:stretch>
        </p:blipFill>
        <p:spPr>
          <a:xfrm>
            <a:off x="233045" y="130810"/>
            <a:ext cx="11740515" cy="65081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0"/>
            <a:ext cx="10515600" cy="1022350"/>
          </a:xfrm>
        </p:spPr>
        <p:txBody>
          <a:bodyPr/>
          <a:lstStyle/>
          <a:p>
            <a:r>
              <a:rPr lang="en-US"/>
              <a:t> </a:t>
            </a:r>
            <a:r>
              <a:rPr lang="en-IN" altLang="en-US"/>
              <a:t>         </a:t>
            </a:r>
            <a:r>
              <a:rPr lang="en-US" b="1"/>
              <a:t>Interface</a:t>
            </a:r>
            <a:r>
              <a:rPr lang="en-IN" altLang="en-US" b="1"/>
              <a:t>,</a:t>
            </a:r>
            <a:r>
              <a:rPr lang="en-US" b="1"/>
              <a:t>interconnect</a:t>
            </a:r>
            <a:r>
              <a:rPr lang="en-IN" altLang="en-US" b="1"/>
              <a:t> and Channel</a:t>
            </a:r>
          </a:p>
        </p:txBody>
      </p:sp>
      <p:pic>
        <p:nvPicPr>
          <p:cNvPr id="4" name="Content Placeholder 3"/>
          <p:cNvPicPr>
            <a:picLocks noGrp="1" noChangeAspect="1"/>
          </p:cNvPicPr>
          <p:nvPr>
            <p:ph sz="half" idx="1"/>
          </p:nvPr>
        </p:nvPicPr>
        <p:blipFill>
          <a:blip r:embed="rId2"/>
          <a:stretch>
            <a:fillRect/>
          </a:stretch>
        </p:blipFill>
        <p:spPr>
          <a:xfrm>
            <a:off x="1798320" y="974090"/>
            <a:ext cx="8036560" cy="2455545"/>
          </a:xfrm>
          <a:prstGeom prst="rect">
            <a:avLst/>
          </a:prstGeom>
        </p:spPr>
      </p:pic>
      <p:pic>
        <p:nvPicPr>
          <p:cNvPr id="5" name="Content Placeholder 4"/>
          <p:cNvPicPr>
            <a:picLocks noGrp="1" noChangeAspect="1"/>
          </p:cNvPicPr>
          <p:nvPr>
            <p:ph sz="half" idx="2"/>
          </p:nvPr>
        </p:nvPicPr>
        <p:blipFill>
          <a:blip r:embed="rId3"/>
          <a:stretch>
            <a:fillRect/>
          </a:stretch>
        </p:blipFill>
        <p:spPr>
          <a:xfrm>
            <a:off x="591820" y="3719195"/>
            <a:ext cx="10795000" cy="2682875"/>
          </a:xfrm>
          <a:prstGeom prst="rect">
            <a:avLst/>
          </a:prstGeom>
        </p:spPr>
      </p:pic>
      <p:cxnSp>
        <p:nvCxnSpPr>
          <p:cNvPr id="3" name="Straight Connector 2"/>
          <p:cNvCxnSpPr/>
          <p:nvPr/>
        </p:nvCxnSpPr>
        <p:spPr>
          <a:xfrm>
            <a:off x="525145" y="831850"/>
            <a:ext cx="10861675" cy="1524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10"/>
            <a:ext cx="10515600" cy="480695"/>
          </a:xfrm>
        </p:spPr>
        <p:txBody>
          <a:bodyPr>
            <a:normAutofit fontScale="90000"/>
          </a:bodyPr>
          <a:lstStyle/>
          <a:p>
            <a:r>
              <a:rPr lang="en-US"/>
              <a:t>                            </a:t>
            </a:r>
            <a:r>
              <a:rPr lang="en-US" b="1"/>
              <a:t>Write channel</a:t>
            </a:r>
          </a:p>
        </p:txBody>
      </p:sp>
      <p:pic>
        <p:nvPicPr>
          <p:cNvPr id="4" name="Content Placeholder 3"/>
          <p:cNvPicPr>
            <a:picLocks noGrp="1" noChangeAspect="1"/>
          </p:cNvPicPr>
          <p:nvPr>
            <p:ph sz="half" idx="2"/>
          </p:nvPr>
        </p:nvPicPr>
        <p:blipFill>
          <a:blip r:embed="rId2"/>
          <a:stretch>
            <a:fillRect/>
          </a:stretch>
        </p:blipFill>
        <p:spPr>
          <a:xfrm>
            <a:off x="1050925" y="2159000"/>
            <a:ext cx="10090150" cy="4208145"/>
          </a:xfrm>
          <a:prstGeom prst="rect">
            <a:avLst/>
          </a:prstGeom>
        </p:spPr>
      </p:pic>
      <p:sp>
        <p:nvSpPr>
          <p:cNvPr id="5" name="Text Box 4"/>
          <p:cNvSpPr txBox="1"/>
          <p:nvPr/>
        </p:nvSpPr>
        <p:spPr>
          <a:xfrm>
            <a:off x="838200" y="1094105"/>
            <a:ext cx="10812145" cy="822960"/>
          </a:xfrm>
          <a:prstGeom prst="rect">
            <a:avLst/>
          </a:prstGeom>
          <a:noFill/>
        </p:spPr>
        <p:txBody>
          <a:bodyPr wrap="square" rtlCol="0">
            <a:noAutofit/>
          </a:bodyPr>
          <a:lstStyle/>
          <a:p>
            <a:pPr marL="342900" indent="-342900" algn="l">
              <a:buFont typeface="Arial" panose="020B0604020202020204" pitchFamily="34" charset="0"/>
              <a:buChar char="•"/>
            </a:pPr>
            <a:r>
              <a:rPr lang="en-US" sz="2000">
                <a:sym typeface="+mn-ea"/>
              </a:rPr>
              <a:t>A write data channel to transfer data from the master to the slave. In a write transaction, the slave uses the write esponse channel to signal the completion of the transfer to the master.</a:t>
            </a:r>
            <a:endParaRPr lang="en-US" sz="2000"/>
          </a:p>
        </p:txBody>
      </p:sp>
      <p:cxnSp>
        <p:nvCxnSpPr>
          <p:cNvPr id="6" name="Straight Connector 5"/>
          <p:cNvCxnSpPr/>
          <p:nvPr/>
        </p:nvCxnSpPr>
        <p:spPr>
          <a:xfrm flipV="1">
            <a:off x="556260" y="836930"/>
            <a:ext cx="11093450" cy="1524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45720"/>
            <a:ext cx="10515600" cy="858520"/>
          </a:xfrm>
        </p:spPr>
        <p:txBody>
          <a:bodyPr/>
          <a:lstStyle/>
          <a:p>
            <a:r>
              <a:rPr lang="en-US"/>
              <a:t>                       </a:t>
            </a:r>
            <a:r>
              <a:rPr lang="en-US" b="1"/>
              <a:t> Read channel </a:t>
            </a:r>
          </a:p>
        </p:txBody>
      </p:sp>
      <p:pic>
        <p:nvPicPr>
          <p:cNvPr id="4" name="Content Placeholder 3"/>
          <p:cNvPicPr>
            <a:picLocks noGrp="1" noChangeAspect="1"/>
          </p:cNvPicPr>
          <p:nvPr>
            <p:ph idx="1"/>
          </p:nvPr>
        </p:nvPicPr>
        <p:blipFill>
          <a:blip r:embed="rId2"/>
          <a:stretch>
            <a:fillRect/>
          </a:stretch>
        </p:blipFill>
        <p:spPr>
          <a:xfrm>
            <a:off x="1048385" y="1827530"/>
            <a:ext cx="10422255" cy="4455160"/>
          </a:xfrm>
          <a:prstGeom prst="rect">
            <a:avLst/>
          </a:prstGeom>
        </p:spPr>
      </p:pic>
      <p:sp>
        <p:nvSpPr>
          <p:cNvPr id="5" name="Text Box 4"/>
          <p:cNvSpPr txBox="1"/>
          <p:nvPr/>
        </p:nvSpPr>
        <p:spPr>
          <a:xfrm>
            <a:off x="1164590" y="1166495"/>
            <a:ext cx="9868535" cy="398780"/>
          </a:xfrm>
          <a:prstGeom prst="rect">
            <a:avLst/>
          </a:prstGeom>
          <a:noFill/>
        </p:spPr>
        <p:txBody>
          <a:bodyPr wrap="square" rtlCol="0">
            <a:spAutoFit/>
          </a:bodyPr>
          <a:lstStyle/>
          <a:p>
            <a:pPr marL="342900" indent="-342900" algn="l">
              <a:buFont typeface="Arial" panose="020B0604020202020204" pitchFamily="34" charset="0"/>
              <a:buChar char="•"/>
            </a:pPr>
            <a:r>
              <a:rPr lang="en-US" sz="2000"/>
              <a:t>A read data channel to transfer data from the slave to the master.</a:t>
            </a:r>
          </a:p>
        </p:txBody>
      </p:sp>
      <p:cxnSp>
        <p:nvCxnSpPr>
          <p:cNvPr id="3" name="Straight Connector 2"/>
          <p:cNvCxnSpPr/>
          <p:nvPr/>
        </p:nvCxnSpPr>
        <p:spPr>
          <a:xfrm flipV="1">
            <a:off x="623570" y="859790"/>
            <a:ext cx="11041380" cy="44450"/>
          </a:xfrm>
          <a:prstGeom prst="line">
            <a:avLst/>
          </a:prstGeom>
          <a:ln w="603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10660</Words>
  <Application>Microsoft Office PowerPoint</Application>
  <PresentationFormat>Widescreen</PresentationFormat>
  <Paragraphs>229</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Advanced Extensible   Interface(AXI)</vt:lpstr>
      <vt:lpstr>                   Evolution of AMBA</vt:lpstr>
      <vt:lpstr>                          Introduction</vt:lpstr>
      <vt:lpstr>                            Features </vt:lpstr>
      <vt:lpstr>                    Channel Architecture</vt:lpstr>
      <vt:lpstr>PowerPoint Presentation</vt:lpstr>
      <vt:lpstr>          Interface,interconnect and Channel</vt:lpstr>
      <vt:lpstr>                            Write channel</vt:lpstr>
      <vt:lpstr>                        Read channel </vt:lpstr>
      <vt:lpstr>PowerPoint Presentation</vt:lpstr>
      <vt:lpstr>PowerPoint Presentation</vt:lpstr>
      <vt:lpstr>PowerPoint Presentation</vt:lpstr>
      <vt:lpstr>PowerPoint Presentation</vt:lpstr>
      <vt:lpstr>PowerPoint Presentation</vt:lpstr>
      <vt:lpstr>                 Write Burst Transaction</vt:lpstr>
      <vt:lpstr>             Read Burst Transaction </vt:lpstr>
      <vt:lpstr>                     Overlapping Read Burst</vt:lpstr>
      <vt:lpstr>      AXI Burst- Start Address of the Burst</vt:lpstr>
      <vt:lpstr>           Transaction ID Implementation</vt:lpstr>
      <vt:lpstr>              Multiple Outstanding Address</vt:lpstr>
      <vt:lpstr>                   Out-of-order Address</vt:lpstr>
      <vt:lpstr>                                 Register Slices</vt:lpstr>
      <vt:lpstr>                      Register slices</vt:lpstr>
      <vt:lpstr>                       Write Interleaving </vt:lpstr>
      <vt:lpstr>                            Addressing options</vt:lpstr>
      <vt:lpstr>PowerPoint Presentation</vt:lpstr>
      <vt:lpstr>PowerPoint Presentation</vt:lpstr>
      <vt:lpstr>PowerPoint Presentation</vt:lpstr>
      <vt:lpstr>PowerPoint Presentation</vt:lpstr>
      <vt:lpstr>                                Wrap Calculation</vt:lpstr>
      <vt:lpstr>PowerPoint Presentation</vt:lpstr>
      <vt:lpstr>            Hand Shaking Process</vt:lpstr>
      <vt:lpstr>PowerPoint Presentation</vt:lpstr>
      <vt:lpstr>PowerPoint Presentation</vt:lpstr>
      <vt:lpstr>PowerPoint Presentation</vt:lpstr>
      <vt:lpstr>PowerPoint Presentation</vt:lpstr>
      <vt:lpstr>                              Narrow Transfers</vt:lpstr>
      <vt:lpstr>                          Atomic Acessing </vt:lpstr>
      <vt:lpstr>PowerPoint Presentation</vt:lpstr>
      <vt:lpstr>                                                      Response Signals</vt:lpstr>
      <vt:lpstr>                      Cache Support</vt:lpstr>
      <vt:lpstr>PowerPoint Presentation</vt:lpstr>
      <vt:lpstr>PowerPoint Presentation</vt:lpstr>
      <vt:lpstr>      Memory slaves and Peripheral slaves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sharanyar4999@gmail.com</cp:lastModifiedBy>
  <cp:revision>68</cp:revision>
  <dcterms:created xsi:type="dcterms:W3CDTF">2022-07-21T06:02:00Z</dcterms:created>
  <dcterms:modified xsi:type="dcterms:W3CDTF">2023-09-21T06:26:44Z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1582642CE1BA425C9454A55232A25D2D</vt:lpwstr>
  </property>
  <property fmtid="{D5CDD505-2E9C-101B-9397-08002B2CF9AE}" pid="3" name="KSOProductBuildVer">
    <vt:lpwstr>1033-12.2.0.13208</vt:lpwstr>
  </property>
</Properties>
</file>